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38.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7" r:id="rId4"/>
    <p:sldId id="258" r:id="rId5"/>
    <p:sldId id="259" r:id="rId6"/>
    <p:sldId id="260" r:id="rId7"/>
    <p:sldId id="295" r:id="rId8"/>
    <p:sldId id="265" r:id="rId9"/>
    <p:sldId id="277" r:id="rId10"/>
    <p:sldId id="304" r:id="rId11"/>
    <p:sldId id="262" r:id="rId12"/>
    <p:sldId id="266" r:id="rId13"/>
    <p:sldId id="267" r:id="rId14"/>
    <p:sldId id="269" r:id="rId15"/>
    <p:sldId id="270" r:id="rId16"/>
    <p:sldId id="271" r:id="rId17"/>
    <p:sldId id="284" r:id="rId18"/>
    <p:sldId id="285" r:id="rId19"/>
    <p:sldId id="286" r:id="rId20"/>
    <p:sldId id="275" r:id="rId21"/>
    <p:sldId id="274" r:id="rId22"/>
    <p:sldId id="273" r:id="rId23"/>
    <p:sldId id="281" r:id="rId24"/>
    <p:sldId id="287" r:id="rId25"/>
    <p:sldId id="288" r:id="rId26"/>
    <p:sldId id="289" r:id="rId27"/>
    <p:sldId id="291" r:id="rId28"/>
    <p:sldId id="290" r:id="rId29"/>
    <p:sldId id="292" r:id="rId30"/>
    <p:sldId id="282" r:id="rId31"/>
    <p:sldId id="293" r:id="rId32"/>
    <p:sldId id="294" r:id="rId33"/>
    <p:sldId id="298" r:id="rId34"/>
    <p:sldId id="299" r:id="rId35"/>
    <p:sldId id="300" r:id="rId36"/>
    <p:sldId id="301" r:id="rId37"/>
    <p:sldId id="302" r:id="rId38"/>
    <p:sldId id="303" r:id="rId39"/>
    <p:sldId id="29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86" d="100"/>
          <a:sy n="86" d="100"/>
        </p:scale>
        <p:origin x="48" y="1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E23CBCD-A9FE-4927-A96E-AE905F42C700}" type="datetimeFigureOut">
              <a:rPr lang="en-GB" smtClean="0"/>
              <a:t>26/06/2017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A997E3-60C2-4911-ADA6-9DC5A1894074}" type="slidenum">
              <a:rPr lang="en-GB" smtClean="0"/>
              <a:t>‹#›</a:t>
            </a:fld>
            <a:endParaRPr lang="en-GB"/>
          </a:p>
        </p:txBody>
      </p:sp>
    </p:spTree>
    <p:extLst>
      <p:ext uri="{BB962C8B-B14F-4D97-AF65-F5344CB8AC3E}">
        <p14:creationId xmlns:p14="http://schemas.microsoft.com/office/powerpoint/2010/main" val="3327916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23CBCD-A9FE-4927-A96E-AE905F42C700}" type="datetimeFigureOut">
              <a:rPr lang="en-GB" smtClean="0"/>
              <a:t>26/06/2017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A997E3-60C2-4911-ADA6-9DC5A1894074}" type="slidenum">
              <a:rPr lang="en-GB" smtClean="0"/>
              <a:t>‹#›</a:t>
            </a:fld>
            <a:endParaRPr lang="en-GB"/>
          </a:p>
        </p:txBody>
      </p:sp>
    </p:spTree>
    <p:extLst>
      <p:ext uri="{BB962C8B-B14F-4D97-AF65-F5344CB8AC3E}">
        <p14:creationId xmlns:p14="http://schemas.microsoft.com/office/powerpoint/2010/main" val="322696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23CBCD-A9FE-4927-A96E-AE905F42C700}" type="datetimeFigureOut">
              <a:rPr lang="en-GB" smtClean="0"/>
              <a:t>26/06/2017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A997E3-60C2-4911-ADA6-9DC5A1894074}" type="slidenum">
              <a:rPr lang="en-GB" smtClean="0"/>
              <a:t>‹#›</a:t>
            </a:fld>
            <a:endParaRPr lang="en-GB"/>
          </a:p>
        </p:txBody>
      </p:sp>
    </p:spTree>
    <p:extLst>
      <p:ext uri="{BB962C8B-B14F-4D97-AF65-F5344CB8AC3E}">
        <p14:creationId xmlns:p14="http://schemas.microsoft.com/office/powerpoint/2010/main" val="2939547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23CBCD-A9FE-4927-A96E-AE905F42C700}" type="datetimeFigureOut">
              <a:rPr lang="en-GB" smtClean="0"/>
              <a:t>26/06/2017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A997E3-60C2-4911-ADA6-9DC5A1894074}" type="slidenum">
              <a:rPr lang="en-GB" smtClean="0"/>
              <a:t>‹#›</a:t>
            </a:fld>
            <a:endParaRPr lang="en-GB"/>
          </a:p>
        </p:txBody>
      </p:sp>
    </p:spTree>
    <p:extLst>
      <p:ext uri="{BB962C8B-B14F-4D97-AF65-F5344CB8AC3E}">
        <p14:creationId xmlns:p14="http://schemas.microsoft.com/office/powerpoint/2010/main" val="2838117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E23CBCD-A9FE-4927-A96E-AE905F42C700}" type="datetimeFigureOut">
              <a:rPr lang="en-GB" smtClean="0"/>
              <a:t>26/06/2017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A997E3-60C2-4911-ADA6-9DC5A1894074}" type="slidenum">
              <a:rPr lang="en-GB" smtClean="0"/>
              <a:t>‹#›</a:t>
            </a:fld>
            <a:endParaRPr lang="en-GB"/>
          </a:p>
        </p:txBody>
      </p:sp>
    </p:spTree>
    <p:extLst>
      <p:ext uri="{BB962C8B-B14F-4D97-AF65-F5344CB8AC3E}">
        <p14:creationId xmlns:p14="http://schemas.microsoft.com/office/powerpoint/2010/main" val="584856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E23CBCD-A9FE-4927-A96E-AE905F42C700}" type="datetimeFigureOut">
              <a:rPr lang="en-GB" smtClean="0"/>
              <a:t>26/06/2017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A997E3-60C2-4911-ADA6-9DC5A1894074}" type="slidenum">
              <a:rPr lang="en-GB" smtClean="0"/>
              <a:t>‹#›</a:t>
            </a:fld>
            <a:endParaRPr lang="en-GB"/>
          </a:p>
        </p:txBody>
      </p:sp>
    </p:spTree>
    <p:extLst>
      <p:ext uri="{BB962C8B-B14F-4D97-AF65-F5344CB8AC3E}">
        <p14:creationId xmlns:p14="http://schemas.microsoft.com/office/powerpoint/2010/main" val="2289650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E23CBCD-A9FE-4927-A96E-AE905F42C700}" type="datetimeFigureOut">
              <a:rPr lang="en-GB" smtClean="0"/>
              <a:t>26/06/2017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A997E3-60C2-4911-ADA6-9DC5A1894074}" type="slidenum">
              <a:rPr lang="en-GB" smtClean="0"/>
              <a:t>‹#›</a:t>
            </a:fld>
            <a:endParaRPr lang="en-GB"/>
          </a:p>
        </p:txBody>
      </p:sp>
    </p:spTree>
    <p:extLst>
      <p:ext uri="{BB962C8B-B14F-4D97-AF65-F5344CB8AC3E}">
        <p14:creationId xmlns:p14="http://schemas.microsoft.com/office/powerpoint/2010/main" val="876048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E23CBCD-A9FE-4927-A96E-AE905F42C700}" type="datetimeFigureOut">
              <a:rPr lang="en-GB" smtClean="0"/>
              <a:t>26/06/2017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A997E3-60C2-4911-ADA6-9DC5A1894074}" type="slidenum">
              <a:rPr lang="en-GB" smtClean="0"/>
              <a:t>‹#›</a:t>
            </a:fld>
            <a:endParaRPr lang="en-GB"/>
          </a:p>
        </p:txBody>
      </p:sp>
    </p:spTree>
    <p:extLst>
      <p:ext uri="{BB962C8B-B14F-4D97-AF65-F5344CB8AC3E}">
        <p14:creationId xmlns:p14="http://schemas.microsoft.com/office/powerpoint/2010/main" val="208158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23CBCD-A9FE-4927-A96E-AE905F42C700}" type="datetimeFigureOut">
              <a:rPr lang="en-GB" smtClean="0"/>
              <a:t>26/06/2017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A997E3-60C2-4911-ADA6-9DC5A1894074}" type="slidenum">
              <a:rPr lang="en-GB" smtClean="0"/>
              <a:t>‹#›</a:t>
            </a:fld>
            <a:endParaRPr lang="en-GB"/>
          </a:p>
        </p:txBody>
      </p:sp>
    </p:spTree>
    <p:extLst>
      <p:ext uri="{BB962C8B-B14F-4D97-AF65-F5344CB8AC3E}">
        <p14:creationId xmlns:p14="http://schemas.microsoft.com/office/powerpoint/2010/main" val="1001463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23CBCD-A9FE-4927-A96E-AE905F42C700}" type="datetimeFigureOut">
              <a:rPr lang="en-GB" smtClean="0"/>
              <a:t>26/06/2017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A997E3-60C2-4911-ADA6-9DC5A1894074}" type="slidenum">
              <a:rPr lang="en-GB" smtClean="0"/>
              <a:t>‹#›</a:t>
            </a:fld>
            <a:endParaRPr lang="en-GB"/>
          </a:p>
        </p:txBody>
      </p:sp>
    </p:spTree>
    <p:extLst>
      <p:ext uri="{BB962C8B-B14F-4D97-AF65-F5344CB8AC3E}">
        <p14:creationId xmlns:p14="http://schemas.microsoft.com/office/powerpoint/2010/main" val="3936665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23CBCD-A9FE-4927-A96E-AE905F42C700}" type="datetimeFigureOut">
              <a:rPr lang="en-GB" smtClean="0"/>
              <a:t>26/06/2017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A997E3-60C2-4911-ADA6-9DC5A1894074}" type="slidenum">
              <a:rPr lang="en-GB" smtClean="0"/>
              <a:t>‹#›</a:t>
            </a:fld>
            <a:endParaRPr lang="en-GB"/>
          </a:p>
        </p:txBody>
      </p:sp>
    </p:spTree>
    <p:extLst>
      <p:ext uri="{BB962C8B-B14F-4D97-AF65-F5344CB8AC3E}">
        <p14:creationId xmlns:p14="http://schemas.microsoft.com/office/powerpoint/2010/main" val="1514464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23CBCD-A9FE-4927-A96E-AE905F42C700}" type="datetimeFigureOut">
              <a:rPr lang="en-GB" smtClean="0"/>
              <a:t>26/06/2017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997E3-60C2-4911-ADA6-9DC5A1894074}" type="slidenum">
              <a:rPr lang="en-GB" smtClean="0"/>
              <a:t>‹#›</a:t>
            </a:fld>
            <a:endParaRPr lang="en-GB"/>
          </a:p>
        </p:txBody>
      </p:sp>
    </p:spTree>
    <p:extLst>
      <p:ext uri="{BB962C8B-B14F-4D97-AF65-F5344CB8AC3E}">
        <p14:creationId xmlns:p14="http://schemas.microsoft.com/office/powerpoint/2010/main" val="1490020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ationalgeographic.org/encyclopedia/la-nina/"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pmel.noaa.gov/elnino/atom/48" TargetMode="External"/><Relationship Id="rId2" Type="http://schemas.openxmlformats.org/officeDocument/2006/relationships/hyperlink" Target="https://www.pmel.noaa.gov/elnino/what-is-la-nin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qualifications.pearson.com/en/qualifications/edexcel-a-levels/mathematics-2017.coursematerials.html#filterQuery=category:Pearson-UK:Category%2FTeaching-and-learning-material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Data Set</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210637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t="34580" r="-9878"/>
          <a:stretch/>
        </p:blipFill>
        <p:spPr>
          <a:xfrm>
            <a:off x="1031570" y="146628"/>
            <a:ext cx="9281754" cy="6537617"/>
          </a:xfrm>
          <a:prstGeom prst="rect">
            <a:avLst/>
          </a:prstGeom>
        </p:spPr>
      </p:pic>
    </p:spTree>
    <p:extLst>
      <p:ext uri="{BB962C8B-B14F-4D97-AF65-F5344CB8AC3E}">
        <p14:creationId xmlns:p14="http://schemas.microsoft.com/office/powerpoint/2010/main" val="812436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data set</a:t>
            </a:r>
            <a:endParaRPr lang="en-GB" dirty="0"/>
          </a:p>
        </p:txBody>
      </p:sp>
      <p:sp>
        <p:nvSpPr>
          <p:cNvPr id="3" name="Content Placeholder 2"/>
          <p:cNvSpPr>
            <a:spLocks noGrp="1"/>
          </p:cNvSpPr>
          <p:nvPr>
            <p:ph idx="1"/>
          </p:nvPr>
        </p:nvSpPr>
        <p:spPr/>
        <p:txBody>
          <a:bodyPr>
            <a:normAutofit/>
          </a:bodyPr>
          <a:lstStyle/>
          <a:p>
            <a:r>
              <a:rPr lang="en-GB" dirty="0"/>
              <a:t>What does the large data set show?</a:t>
            </a:r>
          </a:p>
          <a:p>
            <a:pPr marL="0" indent="0">
              <a:buNone/>
            </a:pPr>
            <a:endParaRPr lang="en-GB" dirty="0"/>
          </a:p>
          <a:p>
            <a:pPr marL="0" indent="0">
              <a:buNone/>
            </a:pPr>
            <a:endParaRPr lang="en-GB" dirty="0"/>
          </a:p>
          <a:p>
            <a:r>
              <a:rPr lang="en-GB" dirty="0"/>
              <a:t>Which two periods of time are included in the data set?</a:t>
            </a:r>
          </a:p>
          <a:p>
            <a:pPr marL="0" indent="0">
              <a:buNone/>
            </a:pPr>
            <a:r>
              <a:rPr lang="en-GB" dirty="0"/>
              <a:t> </a:t>
            </a:r>
          </a:p>
          <a:p>
            <a:pPr marL="0" indent="0">
              <a:buNone/>
            </a:pPr>
            <a:endParaRPr lang="en-GB" dirty="0"/>
          </a:p>
          <a:p>
            <a:r>
              <a:rPr lang="en-GB" dirty="0"/>
              <a:t>Did anything significant happen weather wise in either of the 2 time periods?</a:t>
            </a:r>
          </a:p>
          <a:p>
            <a:pPr marL="0" indent="0">
              <a:buNone/>
            </a:pPr>
            <a:endParaRPr lang="en-GB" dirty="0"/>
          </a:p>
          <a:p>
            <a:endParaRPr lang="en-GB" dirty="0"/>
          </a:p>
        </p:txBody>
      </p:sp>
    </p:spTree>
    <p:extLst>
      <p:ext uri="{BB962C8B-B14F-4D97-AF65-F5344CB8AC3E}">
        <p14:creationId xmlns:p14="http://schemas.microsoft.com/office/powerpoint/2010/main" val="3741608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a:t>Is there any thing significant weather wise you should be aware of for the overseas stations</a:t>
            </a:r>
            <a:r>
              <a:rPr lang="en-GB" dirty="0" smtClean="0"/>
              <a:t>?</a:t>
            </a:r>
          </a:p>
          <a:p>
            <a:endParaRPr lang="en-GB" dirty="0"/>
          </a:p>
          <a:p>
            <a:endParaRPr lang="en-GB" dirty="0"/>
          </a:p>
          <a:p>
            <a:endParaRPr lang="en-GB" dirty="0"/>
          </a:p>
        </p:txBody>
      </p:sp>
    </p:spTree>
    <p:extLst>
      <p:ext uri="{BB962C8B-B14F-4D97-AF65-F5344CB8AC3E}">
        <p14:creationId xmlns:p14="http://schemas.microsoft.com/office/powerpoint/2010/main" val="2472865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Is there any thing significant weather wise you should be aware of for the overseas stations?</a:t>
            </a:r>
            <a:br>
              <a:rPr lang="en-GB" dirty="0" smtClean="0"/>
            </a:br>
            <a:r>
              <a:rPr lang="en-GB" dirty="0" smtClean="0"/>
              <a:t/>
            </a:r>
            <a:br>
              <a:rPr lang="en-GB" dirty="0" smtClean="0"/>
            </a:br>
            <a:r>
              <a:rPr lang="en-GB" dirty="0" smtClean="0">
                <a:hlinkClick r:id="rId2"/>
              </a:rPr>
              <a:t>La Niña - National Geographic Society</a:t>
            </a:r>
            <a:endParaRPr lang="en-GB" dirty="0"/>
          </a:p>
        </p:txBody>
      </p:sp>
      <p:sp>
        <p:nvSpPr>
          <p:cNvPr id="3" name="Content Placeholder 2"/>
          <p:cNvSpPr>
            <a:spLocks noGrp="1"/>
          </p:cNvSpPr>
          <p:nvPr>
            <p:ph idx="1"/>
          </p:nvPr>
        </p:nvSpPr>
        <p:spPr/>
        <p:txBody>
          <a:bodyPr>
            <a:normAutofit/>
          </a:bodyPr>
          <a:lstStyle/>
          <a:p>
            <a:endParaRPr lang="en-GB" dirty="0"/>
          </a:p>
          <a:p>
            <a:endParaRPr lang="en-GB" dirty="0"/>
          </a:p>
          <a:p>
            <a:endParaRPr lang="en-GB" dirty="0"/>
          </a:p>
        </p:txBody>
      </p:sp>
      <p:pic>
        <p:nvPicPr>
          <p:cNvPr id="4" name="Picture 3"/>
          <p:cNvPicPr>
            <a:picLocks noChangeAspect="1"/>
          </p:cNvPicPr>
          <p:nvPr/>
        </p:nvPicPr>
        <p:blipFill>
          <a:blip r:embed="rId3"/>
          <a:stretch>
            <a:fillRect/>
          </a:stretch>
        </p:blipFill>
        <p:spPr>
          <a:xfrm>
            <a:off x="443343" y="2719735"/>
            <a:ext cx="6196965" cy="3287572"/>
          </a:xfrm>
          <a:prstGeom prst="rect">
            <a:avLst/>
          </a:prstGeom>
        </p:spPr>
      </p:pic>
      <p:pic>
        <p:nvPicPr>
          <p:cNvPr id="5" name="Picture 4"/>
          <p:cNvPicPr>
            <a:picLocks noChangeAspect="1"/>
          </p:cNvPicPr>
          <p:nvPr/>
        </p:nvPicPr>
        <p:blipFill>
          <a:blip r:embed="rId4"/>
          <a:stretch>
            <a:fillRect/>
          </a:stretch>
        </p:blipFill>
        <p:spPr>
          <a:xfrm>
            <a:off x="6981219" y="2719735"/>
            <a:ext cx="4966941" cy="3016378"/>
          </a:xfrm>
          <a:prstGeom prst="rect">
            <a:avLst/>
          </a:prstGeom>
        </p:spPr>
      </p:pic>
    </p:spTree>
    <p:extLst>
      <p:ext uri="{BB962C8B-B14F-4D97-AF65-F5344CB8AC3E}">
        <p14:creationId xmlns:p14="http://schemas.microsoft.com/office/powerpoint/2010/main" val="1735603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rPr>
              <a:t>La Niña</a:t>
            </a:r>
            <a:endParaRPr lang="en-GB" dirty="0"/>
          </a:p>
        </p:txBody>
      </p:sp>
      <p:sp>
        <p:nvSpPr>
          <p:cNvPr id="3" name="Content Placeholder 2"/>
          <p:cNvSpPr>
            <a:spLocks noGrp="1"/>
          </p:cNvSpPr>
          <p:nvPr>
            <p:ph idx="1"/>
          </p:nvPr>
        </p:nvSpPr>
        <p:spPr/>
        <p:txBody>
          <a:bodyPr>
            <a:normAutofit lnSpcReduction="10000"/>
          </a:bodyPr>
          <a:lstStyle/>
          <a:p>
            <a:r>
              <a:rPr lang="en-GB" dirty="0" smtClean="0">
                <a:effectLst/>
              </a:rPr>
              <a:t>La Niña is a climate pattern that describes the cooling of surface ocean waters along the tropical west coast of South America. La Nina is considered to be the counterpart to El Nino, which is characterized by unusually warm ocean temperatures in the equatorial region of the Pacific Ocean. </a:t>
            </a:r>
          </a:p>
          <a:p>
            <a:r>
              <a:rPr lang="en-GB" dirty="0" smtClean="0">
                <a:effectLst/>
              </a:rPr>
              <a:t> </a:t>
            </a:r>
          </a:p>
          <a:p>
            <a:r>
              <a:rPr lang="en-GB" dirty="0" smtClean="0">
                <a:effectLst/>
              </a:rPr>
              <a:t>Together, La Niña and El Niño are the "cold" (La Niña) and "warm" (El Niño) phases of the El Nino-Southern Oscillation (ENSO). ENSO is series of linked weather- and ocean-related phenomena. Besides unusually warm or cool sea-surface temperatures, ENSO is also characterized by changes in atmospheric pressure.</a:t>
            </a:r>
          </a:p>
          <a:p>
            <a:endParaRPr lang="en-GB" dirty="0"/>
          </a:p>
        </p:txBody>
      </p:sp>
    </p:spTree>
    <p:extLst>
      <p:ext uri="{BB962C8B-B14F-4D97-AF65-F5344CB8AC3E}">
        <p14:creationId xmlns:p14="http://schemas.microsoft.com/office/powerpoint/2010/main" val="3278838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rPr>
              <a:t>La Niña</a:t>
            </a:r>
            <a:endParaRPr lang="en-GB" dirty="0"/>
          </a:p>
        </p:txBody>
      </p:sp>
      <p:sp>
        <p:nvSpPr>
          <p:cNvPr id="3" name="Content Placeholder 2"/>
          <p:cNvSpPr>
            <a:spLocks noGrp="1"/>
          </p:cNvSpPr>
          <p:nvPr>
            <p:ph idx="1"/>
          </p:nvPr>
        </p:nvSpPr>
        <p:spPr/>
        <p:txBody>
          <a:bodyPr/>
          <a:lstStyle/>
          <a:p>
            <a:r>
              <a:rPr lang="en-GB" dirty="0" smtClean="0">
                <a:effectLst/>
              </a:rPr>
              <a:t>La Niña is caused by a build-up of cooler-than-normal waters in the tropical Pacific, the area of the Pacific Ocean between the Tropic of Cancer and the Tropic of Capricorn. Unusually strong, eastward-moving trade winds and ocean currents bring this cold water to the surface, a process known as upwelling. </a:t>
            </a:r>
          </a:p>
          <a:p>
            <a:r>
              <a:rPr lang="en-GB" dirty="0" smtClean="0">
                <a:effectLst/>
              </a:rPr>
              <a:t> </a:t>
            </a:r>
          </a:p>
          <a:p>
            <a:r>
              <a:rPr lang="en-GB" dirty="0" smtClean="0">
                <a:effectLst/>
              </a:rPr>
              <a:t>Upwelling can cause a drastic drop in sea-surface temperature. Coastal sea-surface temperatures near Ecuador and Peru dropped nearly 4 degrees Celsius (7 degrees Fahrenheit) during the 1988-89 La Niña event. </a:t>
            </a:r>
          </a:p>
          <a:p>
            <a:endParaRPr lang="en-GB" dirty="0"/>
          </a:p>
        </p:txBody>
      </p:sp>
    </p:spTree>
    <p:extLst>
      <p:ext uri="{BB962C8B-B14F-4D97-AF65-F5344CB8AC3E}">
        <p14:creationId xmlns:p14="http://schemas.microsoft.com/office/powerpoint/2010/main" val="1509386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343594" y="-95920"/>
            <a:ext cx="9842268" cy="7010262"/>
          </a:xfrm>
          <a:prstGeom prst="rect">
            <a:avLst/>
          </a:prstGeom>
        </p:spPr>
      </p:pic>
    </p:spTree>
    <p:extLst>
      <p:ext uri="{BB962C8B-B14F-4D97-AF65-F5344CB8AC3E}">
        <p14:creationId xmlns:p14="http://schemas.microsoft.com/office/powerpoint/2010/main" val="2112891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Content Placeholder 4"/>
          <p:cNvPicPr>
            <a:picLocks noGrp="1" noChangeAspect="1"/>
          </p:cNvPicPr>
          <p:nvPr>
            <p:ph idx="1"/>
          </p:nvPr>
        </p:nvPicPr>
        <p:blipFill>
          <a:blip r:embed="rId2"/>
          <a:stretch>
            <a:fillRect/>
          </a:stretch>
        </p:blipFill>
        <p:spPr>
          <a:xfrm>
            <a:off x="2211185" y="-4104"/>
            <a:ext cx="6766560" cy="6976589"/>
          </a:xfrm>
          <a:prstGeom prst="rect">
            <a:avLst/>
          </a:prstGeom>
        </p:spPr>
      </p:pic>
    </p:spTree>
    <p:extLst>
      <p:ext uri="{BB962C8B-B14F-4D97-AF65-F5344CB8AC3E}">
        <p14:creationId xmlns:p14="http://schemas.microsoft.com/office/powerpoint/2010/main" val="324208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rPr>
              <a:t>El Niño</a:t>
            </a:r>
            <a:endParaRPr lang="en-GB" dirty="0"/>
          </a:p>
        </p:txBody>
      </p:sp>
      <p:sp>
        <p:nvSpPr>
          <p:cNvPr id="3" name="Content Placeholder 2"/>
          <p:cNvSpPr>
            <a:spLocks noGrp="1"/>
          </p:cNvSpPr>
          <p:nvPr>
            <p:ph idx="1"/>
          </p:nvPr>
        </p:nvSpPr>
        <p:spPr/>
        <p:txBody>
          <a:bodyPr>
            <a:normAutofit fontScale="92500" lnSpcReduction="10000"/>
          </a:bodyPr>
          <a:lstStyle/>
          <a:p>
            <a:r>
              <a:rPr lang="en-GB" dirty="0"/>
              <a:t>As El Niño brings rain to South America, it brings droughts to Indonesia and Australia. These droughts threaten the region’s water supplies, as reservoirs dry and rivers carry less water. Agriculture, which depends on water for irrigation, is threatened. </a:t>
            </a:r>
          </a:p>
          <a:p>
            <a:r>
              <a:rPr lang="en-GB" dirty="0"/>
              <a:t> </a:t>
            </a:r>
          </a:p>
          <a:p>
            <a:r>
              <a:rPr lang="en-GB" dirty="0"/>
              <a:t>Stronger El Niño events also disrupt global atmospheric circulation. Global atmospheric circulation is the large-scale movement of air that helps distribute thermal energy (heat) across the surface of the Earth. The eastward movement of oceanic and atmospheric heat sources cause unusually severe winter weather at the higher latitudes of North and South America. Regions as far north as the U.S. states of California and Washington may experience longer, colder winters because of El Niño.</a:t>
            </a:r>
          </a:p>
          <a:p>
            <a:endParaRPr lang="en-GB" dirty="0"/>
          </a:p>
        </p:txBody>
      </p:sp>
    </p:spTree>
    <p:extLst>
      <p:ext uri="{BB962C8B-B14F-4D97-AF65-F5344CB8AC3E}">
        <p14:creationId xmlns:p14="http://schemas.microsoft.com/office/powerpoint/2010/main" val="4010805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rPr>
              <a:t>El Niño</a:t>
            </a:r>
            <a:endParaRPr lang="en-GB" dirty="0"/>
          </a:p>
        </p:txBody>
      </p:sp>
      <p:sp>
        <p:nvSpPr>
          <p:cNvPr id="3" name="Content Placeholder 2"/>
          <p:cNvSpPr>
            <a:spLocks noGrp="1"/>
          </p:cNvSpPr>
          <p:nvPr>
            <p:ph idx="1"/>
          </p:nvPr>
        </p:nvSpPr>
        <p:spPr/>
        <p:txBody>
          <a:bodyPr>
            <a:normAutofit lnSpcReduction="10000"/>
          </a:bodyPr>
          <a:lstStyle/>
          <a:p>
            <a:pPr fontAlgn="base"/>
            <a:r>
              <a:rPr lang="en-GB" dirty="0" smtClean="0">
                <a:effectLst/>
              </a:rPr>
              <a:t>El Niño is characterized by unusually warm ocean temperatures in the Equatorial Pacific, as opposed to </a:t>
            </a:r>
            <a:r>
              <a:rPr lang="en-GB" dirty="0" smtClean="0">
                <a:effectLst/>
                <a:hlinkClick r:id="rId2"/>
              </a:rPr>
              <a:t>La Niña</a:t>
            </a:r>
            <a:r>
              <a:rPr lang="en-GB" dirty="0" smtClean="0">
                <a:effectLst/>
              </a:rPr>
              <a:t>, which is characterized by unusually cold ocean temperatures in the Equatorial Pacific. El Niño is an oscillation of the ocean-atmosphere system in the tropical Pacific having important consequences for </a:t>
            </a:r>
            <a:r>
              <a:rPr lang="en-GB" dirty="0" smtClean="0">
                <a:effectLst/>
                <a:hlinkClick r:id="rId3"/>
              </a:rPr>
              <a:t>weather around the globe</a:t>
            </a:r>
            <a:r>
              <a:rPr lang="en-GB" dirty="0" smtClean="0">
                <a:effectLst/>
              </a:rPr>
              <a:t>.</a:t>
            </a:r>
          </a:p>
          <a:p>
            <a:pPr fontAlgn="base"/>
            <a:r>
              <a:rPr lang="en-GB" dirty="0" smtClean="0">
                <a:effectLst/>
              </a:rPr>
              <a:t>Among these consequences are increased rainfall across the southern tier of the US and in Peru, which has caused destructive flooding, and drought in the West Pacific, sometimes associated with devastating brush fires in Australia. Observations of conditions in the tropical Pacific are considered essential for the prediction of short term (a few months to 1 year) climate variations.</a:t>
            </a:r>
          </a:p>
          <a:p>
            <a:endParaRPr lang="en-GB" dirty="0"/>
          </a:p>
        </p:txBody>
      </p:sp>
    </p:spTree>
    <p:extLst>
      <p:ext uri="{BB962C8B-B14F-4D97-AF65-F5344CB8AC3E}">
        <p14:creationId xmlns:p14="http://schemas.microsoft.com/office/powerpoint/2010/main" val="2814655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Data Set</a:t>
            </a:r>
            <a:r>
              <a:rPr lang="en-GB" dirty="0" smtClean="0"/>
              <a:t/>
            </a:r>
            <a:br>
              <a:rPr lang="en-GB" dirty="0" smtClean="0"/>
            </a:br>
            <a:endParaRPr lang="en-GB" dirty="0"/>
          </a:p>
        </p:txBody>
      </p:sp>
      <p:sp>
        <p:nvSpPr>
          <p:cNvPr id="3" name="Content Placeholder 2"/>
          <p:cNvSpPr>
            <a:spLocks noGrp="1"/>
          </p:cNvSpPr>
          <p:nvPr>
            <p:ph idx="1"/>
          </p:nvPr>
        </p:nvSpPr>
        <p:spPr/>
        <p:txBody>
          <a:bodyPr/>
          <a:lstStyle/>
          <a:p>
            <a:r>
              <a:rPr lang="en-GB" dirty="0" smtClean="0"/>
              <a:t>As </a:t>
            </a:r>
            <a:r>
              <a:rPr lang="en-GB" dirty="0"/>
              <a:t>part of the Statistics element of the course</a:t>
            </a:r>
          </a:p>
          <a:p>
            <a:r>
              <a:rPr lang="en-GB" dirty="0"/>
              <a:t>You will be required to familiarise yourself with a large data set</a:t>
            </a:r>
          </a:p>
          <a:p>
            <a:r>
              <a:rPr lang="en-GB" dirty="0"/>
              <a:t>Whilst you will not be required to know all of it you will be manipulating the data throughout your </a:t>
            </a:r>
            <a:r>
              <a:rPr lang="en-GB" dirty="0" smtClean="0"/>
              <a:t>course</a:t>
            </a:r>
          </a:p>
          <a:p>
            <a:endParaRPr lang="en-GB" dirty="0"/>
          </a:p>
          <a:p>
            <a:r>
              <a:rPr lang="en-GB" dirty="0" smtClean="0"/>
              <a:t>Tools BYOD</a:t>
            </a:r>
          </a:p>
          <a:p>
            <a:r>
              <a:rPr lang="en-GB" dirty="0" smtClean="0"/>
              <a:t>Calculator in addition to your calculator we would advise purchasing a more advanced one</a:t>
            </a:r>
          </a:p>
          <a:p>
            <a:endParaRPr lang="en-GB" dirty="0"/>
          </a:p>
          <a:p>
            <a:endParaRPr lang="en-GB" dirty="0"/>
          </a:p>
        </p:txBody>
      </p:sp>
    </p:spTree>
    <p:extLst>
      <p:ext uri="{BB962C8B-B14F-4D97-AF65-F5344CB8AC3E}">
        <p14:creationId xmlns:p14="http://schemas.microsoft.com/office/powerpoint/2010/main" val="139884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4 Measurement </a:t>
            </a:r>
            <a:endParaRPr lang="en-GB" dirty="0"/>
          </a:p>
        </p:txBody>
      </p:sp>
      <p:sp>
        <p:nvSpPr>
          <p:cNvPr id="3" name="Content Placeholder 2"/>
          <p:cNvSpPr>
            <a:spLocks noGrp="1"/>
          </p:cNvSpPr>
          <p:nvPr>
            <p:ph idx="1"/>
          </p:nvPr>
        </p:nvSpPr>
        <p:spPr/>
        <p:txBody>
          <a:bodyPr>
            <a:normAutofit/>
          </a:bodyPr>
          <a:lstStyle/>
          <a:p>
            <a:pPr marL="0" indent="0">
              <a:buNone/>
            </a:pPr>
            <a:endParaRPr lang="en-GB" dirty="0"/>
          </a:p>
          <a:p>
            <a:r>
              <a:rPr lang="en-GB" dirty="0"/>
              <a:t>What is the Beaufort scale and what does it measure</a:t>
            </a:r>
            <a:r>
              <a:rPr lang="en-GB" dirty="0" smtClean="0"/>
              <a:t>?</a:t>
            </a:r>
            <a:r>
              <a:rPr lang="en-GB" dirty="0"/>
              <a:t> </a:t>
            </a:r>
          </a:p>
          <a:p>
            <a:r>
              <a:rPr lang="en-GB" dirty="0"/>
              <a:t>How do you measure cloud cover </a:t>
            </a:r>
            <a:r>
              <a:rPr lang="en-GB" dirty="0" smtClean="0"/>
              <a:t>?</a:t>
            </a:r>
            <a:r>
              <a:rPr lang="en-GB" dirty="0"/>
              <a:t> </a:t>
            </a:r>
          </a:p>
          <a:p>
            <a:r>
              <a:rPr lang="en-GB" dirty="0"/>
              <a:t>What unit of measurement </a:t>
            </a:r>
            <a:r>
              <a:rPr lang="en-GB" dirty="0" smtClean="0"/>
              <a:t>is </a:t>
            </a:r>
            <a:r>
              <a:rPr lang="en-GB" dirty="0"/>
              <a:t>used for cloud cover</a:t>
            </a:r>
            <a:r>
              <a:rPr lang="en-GB" dirty="0" smtClean="0"/>
              <a:t>?</a:t>
            </a:r>
            <a:endParaRPr lang="en-GB" dirty="0"/>
          </a:p>
          <a:p>
            <a:r>
              <a:rPr lang="en-GB" dirty="0"/>
              <a:t>What is a knot</a:t>
            </a:r>
            <a:r>
              <a:rPr lang="en-GB" dirty="0" smtClean="0"/>
              <a:t>?</a:t>
            </a:r>
            <a:r>
              <a:rPr lang="en-GB" dirty="0"/>
              <a:t> </a:t>
            </a:r>
          </a:p>
          <a:p>
            <a:r>
              <a:rPr lang="en-GB" dirty="0"/>
              <a:t>What is measured in knots</a:t>
            </a:r>
            <a:r>
              <a:rPr lang="en-GB" dirty="0" smtClean="0"/>
              <a:t>?</a:t>
            </a:r>
            <a:endParaRPr lang="en-GB" dirty="0"/>
          </a:p>
        </p:txBody>
      </p:sp>
    </p:spTree>
    <p:extLst>
      <p:ext uri="{BB962C8B-B14F-4D97-AF65-F5344CB8AC3E}">
        <p14:creationId xmlns:p14="http://schemas.microsoft.com/office/powerpoint/2010/main" val="3918956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4 Measurement</a:t>
            </a:r>
            <a:endParaRPr lang="en-GB" dirty="0"/>
          </a:p>
        </p:txBody>
      </p:sp>
      <p:sp>
        <p:nvSpPr>
          <p:cNvPr id="3" name="Content Placeholder 2"/>
          <p:cNvSpPr>
            <a:spLocks noGrp="1"/>
          </p:cNvSpPr>
          <p:nvPr>
            <p:ph idx="1"/>
          </p:nvPr>
        </p:nvSpPr>
        <p:spPr/>
        <p:txBody>
          <a:bodyPr>
            <a:normAutofit/>
          </a:bodyPr>
          <a:lstStyle/>
          <a:p>
            <a:pPr marL="0" indent="0">
              <a:buNone/>
            </a:pPr>
            <a:endParaRPr lang="en-GB" dirty="0"/>
          </a:p>
          <a:p>
            <a:r>
              <a:rPr lang="en-GB" dirty="0"/>
              <a:t>How do you measure a gust of wind</a:t>
            </a:r>
            <a:r>
              <a:rPr lang="en-GB" dirty="0" smtClean="0"/>
              <a:t>?</a:t>
            </a:r>
            <a:r>
              <a:rPr lang="en-GB" dirty="0"/>
              <a:t> </a:t>
            </a:r>
          </a:p>
          <a:p>
            <a:r>
              <a:rPr lang="en-GB" dirty="0"/>
              <a:t>How do your measure daily mean pressure</a:t>
            </a:r>
            <a:r>
              <a:rPr lang="en-GB" dirty="0" smtClean="0"/>
              <a:t>?</a:t>
            </a:r>
            <a:endParaRPr lang="en-GB" dirty="0"/>
          </a:p>
          <a:p>
            <a:r>
              <a:rPr lang="en-GB" dirty="0"/>
              <a:t>What is daily mean pressure</a:t>
            </a:r>
            <a:r>
              <a:rPr lang="en-GB" dirty="0" smtClean="0"/>
              <a:t>?</a:t>
            </a:r>
            <a:endParaRPr lang="en-GB" dirty="0"/>
          </a:p>
          <a:p>
            <a:r>
              <a:rPr lang="en-GB" dirty="0"/>
              <a:t>What is daily maximum relative humidity</a:t>
            </a:r>
            <a:r>
              <a:rPr lang="en-GB" dirty="0" smtClean="0"/>
              <a:t>? What </a:t>
            </a:r>
            <a:r>
              <a:rPr lang="en-GB" dirty="0"/>
              <a:t>is cardinal direction</a:t>
            </a:r>
            <a:r>
              <a:rPr lang="en-GB" dirty="0" smtClean="0"/>
              <a:t>?</a:t>
            </a:r>
          </a:p>
          <a:p>
            <a:r>
              <a:rPr lang="en-GB" dirty="0"/>
              <a:t>How is visibility measured</a:t>
            </a:r>
            <a:r>
              <a:rPr lang="en-GB" dirty="0" smtClean="0"/>
              <a:t>?</a:t>
            </a:r>
            <a:r>
              <a:rPr lang="en-GB" dirty="0"/>
              <a:t> </a:t>
            </a:r>
          </a:p>
          <a:p>
            <a:r>
              <a:rPr lang="en-GB" dirty="0"/>
              <a:t>If something is recorded as </a:t>
            </a:r>
            <a:r>
              <a:rPr lang="en-GB" dirty="0" err="1"/>
              <a:t>Tr</a:t>
            </a:r>
            <a:r>
              <a:rPr lang="en-GB" dirty="0"/>
              <a:t> what does this mean?</a:t>
            </a:r>
          </a:p>
          <a:p>
            <a:endParaRPr lang="en-GB" dirty="0"/>
          </a:p>
          <a:p>
            <a:endParaRPr lang="en-GB" dirty="0"/>
          </a:p>
        </p:txBody>
      </p:sp>
    </p:spTree>
    <p:extLst>
      <p:ext uri="{BB962C8B-B14F-4D97-AF65-F5344CB8AC3E}">
        <p14:creationId xmlns:p14="http://schemas.microsoft.com/office/powerpoint/2010/main" val="3350450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Section 5 -Find definitions for the following</a:t>
            </a:r>
            <a:br>
              <a:rPr lang="en-GB" dirty="0" smtClean="0"/>
            </a:br>
            <a:endParaRPr lang="en-GB" dirty="0"/>
          </a:p>
        </p:txBody>
      </p:sp>
      <p:sp>
        <p:nvSpPr>
          <p:cNvPr id="3" name="Content Placeholder 2"/>
          <p:cNvSpPr>
            <a:spLocks noGrp="1"/>
          </p:cNvSpPr>
          <p:nvPr>
            <p:ph idx="1"/>
          </p:nvPr>
        </p:nvSpPr>
        <p:spPr/>
        <p:txBody>
          <a:bodyPr>
            <a:normAutofit lnSpcReduction="10000"/>
          </a:bodyPr>
          <a:lstStyle/>
          <a:p>
            <a:r>
              <a:rPr lang="en-GB" dirty="0" smtClean="0"/>
              <a:t>Population</a:t>
            </a:r>
            <a:endParaRPr lang="en-GB" dirty="0"/>
          </a:p>
          <a:p>
            <a:pPr marL="0" indent="0">
              <a:buNone/>
            </a:pPr>
            <a:endParaRPr lang="en-GB" dirty="0"/>
          </a:p>
          <a:p>
            <a:r>
              <a:rPr lang="en-GB" dirty="0"/>
              <a:t>Sample</a:t>
            </a:r>
          </a:p>
          <a:p>
            <a:pPr marL="0" indent="0">
              <a:buNone/>
            </a:pPr>
            <a:r>
              <a:rPr lang="en-GB" dirty="0"/>
              <a:t> </a:t>
            </a:r>
          </a:p>
          <a:p>
            <a:r>
              <a:rPr lang="en-GB" dirty="0"/>
              <a:t>Census</a:t>
            </a:r>
          </a:p>
          <a:p>
            <a:pPr marL="0" indent="0">
              <a:buNone/>
            </a:pPr>
            <a:r>
              <a:rPr lang="en-GB" dirty="0"/>
              <a:t> </a:t>
            </a:r>
          </a:p>
          <a:p>
            <a:r>
              <a:rPr lang="en-GB" dirty="0"/>
              <a:t>Sampling unit </a:t>
            </a:r>
          </a:p>
          <a:p>
            <a:pPr marL="0" indent="0">
              <a:buNone/>
            </a:pPr>
            <a:endParaRPr lang="en-GB" dirty="0"/>
          </a:p>
          <a:p>
            <a:r>
              <a:rPr lang="en-GB" dirty="0"/>
              <a:t>Sampling</a:t>
            </a:r>
          </a:p>
          <a:p>
            <a:endParaRPr lang="en-GB" dirty="0"/>
          </a:p>
        </p:txBody>
      </p:sp>
    </p:spTree>
    <p:extLst>
      <p:ext uri="{BB962C8B-B14F-4D97-AF65-F5344CB8AC3E}">
        <p14:creationId xmlns:p14="http://schemas.microsoft.com/office/powerpoint/2010/main" val="2596780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503129"/>
              </p:ext>
            </p:extLst>
          </p:nvPr>
        </p:nvGraphicFramePr>
        <p:xfrm>
          <a:off x="421179" y="443345"/>
          <a:ext cx="10823170" cy="5662972"/>
        </p:xfrm>
        <a:graphic>
          <a:graphicData uri="http://schemas.openxmlformats.org/drawingml/2006/table">
            <a:tbl>
              <a:tblPr firstRow="1" firstCol="1" bandRow="1">
                <a:tableStyleId>{5C22544A-7EE6-4342-B048-85BDC9FD1C3A}</a:tableStyleId>
              </a:tblPr>
              <a:tblGrid>
                <a:gridCol w="1877669">
                  <a:extLst>
                    <a:ext uri="{9D8B030D-6E8A-4147-A177-3AD203B41FA5}">
                      <a16:colId xmlns:a16="http://schemas.microsoft.com/office/drawing/2014/main" val="786162499"/>
                    </a:ext>
                  </a:extLst>
                </a:gridCol>
                <a:gridCol w="3021734">
                  <a:extLst>
                    <a:ext uri="{9D8B030D-6E8A-4147-A177-3AD203B41FA5}">
                      <a16:colId xmlns:a16="http://schemas.microsoft.com/office/drawing/2014/main" val="1230560337"/>
                    </a:ext>
                  </a:extLst>
                </a:gridCol>
                <a:gridCol w="3119607">
                  <a:extLst>
                    <a:ext uri="{9D8B030D-6E8A-4147-A177-3AD203B41FA5}">
                      <a16:colId xmlns:a16="http://schemas.microsoft.com/office/drawing/2014/main" val="1096461323"/>
                    </a:ext>
                  </a:extLst>
                </a:gridCol>
                <a:gridCol w="2804160">
                  <a:extLst>
                    <a:ext uri="{9D8B030D-6E8A-4147-A177-3AD203B41FA5}">
                      <a16:colId xmlns:a16="http://schemas.microsoft.com/office/drawing/2014/main" val="2239535738"/>
                    </a:ext>
                  </a:extLst>
                </a:gridCol>
              </a:tblGrid>
              <a:tr h="228040">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example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advantage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disadvantage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0272044"/>
                  </a:ext>
                </a:extLst>
              </a:tr>
              <a:tr h="1182425">
                <a:tc>
                  <a:txBody>
                    <a:bodyPr/>
                    <a:lstStyle/>
                    <a:p>
                      <a:pPr>
                        <a:lnSpc>
                          <a:spcPct val="107000"/>
                        </a:lnSpc>
                        <a:spcAft>
                          <a:spcPts val="0"/>
                        </a:spcAft>
                      </a:pPr>
                      <a:r>
                        <a:rPr lang="en-GB" sz="1100">
                          <a:effectLst/>
                        </a:rPr>
                        <a:t>Simple random</a:t>
                      </a:r>
                    </a:p>
                    <a:p>
                      <a:pPr>
                        <a:lnSpc>
                          <a:spcPct val="107000"/>
                        </a:lnSpc>
                        <a:spcAft>
                          <a:spcPts val="0"/>
                        </a:spcAft>
                      </a:pPr>
                      <a:r>
                        <a:rPr lang="en-GB" sz="1100">
                          <a:effectLst/>
                        </a:rPr>
                        <a:t> sampling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p>
                    <a:p>
                      <a:pPr>
                        <a:lnSpc>
                          <a:spcPct val="107000"/>
                        </a:lnSpc>
                        <a:spcAft>
                          <a:spcPts val="0"/>
                        </a:spcAft>
                      </a:pPr>
                      <a:r>
                        <a:rPr lang="en-GB" sz="1100">
                          <a:effectLst/>
                        </a:rPr>
                        <a:t> </a:t>
                      </a:r>
                    </a:p>
                    <a:p>
                      <a:pPr>
                        <a:lnSpc>
                          <a:spcPct val="107000"/>
                        </a:lnSpc>
                        <a:spcAft>
                          <a:spcPts val="0"/>
                        </a:spcAft>
                      </a:pPr>
                      <a:r>
                        <a:rPr lang="en-GB" sz="1100">
                          <a:effectLst/>
                        </a:rPr>
                        <a:t> </a:t>
                      </a:r>
                    </a:p>
                    <a:p>
                      <a:pPr>
                        <a:lnSpc>
                          <a:spcPct val="107000"/>
                        </a:lnSpc>
                        <a:spcAft>
                          <a:spcPts val="0"/>
                        </a:spcAft>
                      </a:pPr>
                      <a:r>
                        <a:rPr lang="en-GB" sz="1100">
                          <a:effectLst/>
                        </a:rPr>
                        <a:t> </a:t>
                      </a:r>
                    </a:p>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7107505"/>
                  </a:ext>
                </a:extLst>
              </a:tr>
              <a:tr h="1182425">
                <a:tc>
                  <a:txBody>
                    <a:bodyPr/>
                    <a:lstStyle/>
                    <a:p>
                      <a:pPr>
                        <a:lnSpc>
                          <a:spcPct val="107000"/>
                        </a:lnSpc>
                        <a:spcAft>
                          <a:spcPts val="0"/>
                        </a:spcAft>
                      </a:pPr>
                      <a:r>
                        <a:rPr lang="en-GB" sz="1100">
                          <a:effectLst/>
                        </a:rPr>
                        <a:t>Systematic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p>
                    <a:p>
                      <a:pPr>
                        <a:lnSpc>
                          <a:spcPct val="107000"/>
                        </a:lnSpc>
                        <a:spcAft>
                          <a:spcPts val="0"/>
                        </a:spcAft>
                      </a:pPr>
                      <a:r>
                        <a:rPr lang="en-GB" sz="1100">
                          <a:effectLst/>
                        </a:rPr>
                        <a:t> </a:t>
                      </a:r>
                    </a:p>
                    <a:p>
                      <a:pPr>
                        <a:lnSpc>
                          <a:spcPct val="107000"/>
                        </a:lnSpc>
                        <a:spcAft>
                          <a:spcPts val="0"/>
                        </a:spcAft>
                      </a:pPr>
                      <a:r>
                        <a:rPr lang="en-GB" sz="1100">
                          <a:effectLst/>
                        </a:rPr>
                        <a:t> </a:t>
                      </a:r>
                    </a:p>
                    <a:p>
                      <a:pPr>
                        <a:lnSpc>
                          <a:spcPct val="107000"/>
                        </a:lnSpc>
                        <a:spcAft>
                          <a:spcPts val="0"/>
                        </a:spcAft>
                      </a:pPr>
                      <a:r>
                        <a:rPr lang="en-GB" sz="1100">
                          <a:effectLst/>
                        </a:rPr>
                        <a:t> </a:t>
                      </a:r>
                    </a:p>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3118645"/>
                  </a:ext>
                </a:extLst>
              </a:tr>
              <a:tr h="1182425">
                <a:tc>
                  <a:txBody>
                    <a:bodyPr/>
                    <a:lstStyle/>
                    <a:p>
                      <a:pPr>
                        <a:lnSpc>
                          <a:spcPct val="107000"/>
                        </a:lnSpc>
                        <a:spcAft>
                          <a:spcPts val="0"/>
                        </a:spcAft>
                      </a:pPr>
                      <a:r>
                        <a:rPr lang="en-GB" sz="1100">
                          <a:effectLst/>
                        </a:rPr>
                        <a:t>Stratified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p>
                    <a:p>
                      <a:pPr>
                        <a:lnSpc>
                          <a:spcPct val="107000"/>
                        </a:lnSpc>
                        <a:spcAft>
                          <a:spcPts val="0"/>
                        </a:spcAft>
                      </a:pPr>
                      <a:r>
                        <a:rPr lang="en-GB" sz="1100">
                          <a:effectLst/>
                        </a:rPr>
                        <a:t> </a:t>
                      </a:r>
                    </a:p>
                    <a:p>
                      <a:pPr>
                        <a:lnSpc>
                          <a:spcPct val="107000"/>
                        </a:lnSpc>
                        <a:spcAft>
                          <a:spcPts val="0"/>
                        </a:spcAft>
                      </a:pPr>
                      <a:r>
                        <a:rPr lang="en-GB" sz="1100">
                          <a:effectLst/>
                        </a:rPr>
                        <a:t> </a:t>
                      </a:r>
                    </a:p>
                    <a:p>
                      <a:pPr>
                        <a:lnSpc>
                          <a:spcPct val="107000"/>
                        </a:lnSpc>
                        <a:spcAft>
                          <a:spcPts val="0"/>
                        </a:spcAft>
                      </a:pPr>
                      <a:r>
                        <a:rPr lang="en-GB" sz="1100">
                          <a:effectLst/>
                        </a:rPr>
                        <a:t> </a:t>
                      </a:r>
                    </a:p>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3786409"/>
                  </a:ext>
                </a:extLst>
              </a:tr>
              <a:tr h="1182425">
                <a:tc>
                  <a:txBody>
                    <a:bodyPr/>
                    <a:lstStyle/>
                    <a:p>
                      <a:pPr>
                        <a:lnSpc>
                          <a:spcPct val="107000"/>
                        </a:lnSpc>
                        <a:spcAft>
                          <a:spcPts val="0"/>
                        </a:spcAft>
                      </a:pPr>
                      <a:r>
                        <a:rPr lang="en-GB" sz="1100">
                          <a:effectLst/>
                        </a:rPr>
                        <a:t>Quota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p>
                    <a:p>
                      <a:pPr>
                        <a:lnSpc>
                          <a:spcPct val="107000"/>
                        </a:lnSpc>
                        <a:spcAft>
                          <a:spcPts val="0"/>
                        </a:spcAft>
                      </a:pPr>
                      <a:r>
                        <a:rPr lang="en-GB" sz="1100">
                          <a:effectLst/>
                        </a:rPr>
                        <a:t> </a:t>
                      </a:r>
                    </a:p>
                    <a:p>
                      <a:pPr>
                        <a:lnSpc>
                          <a:spcPct val="107000"/>
                        </a:lnSpc>
                        <a:spcAft>
                          <a:spcPts val="0"/>
                        </a:spcAft>
                      </a:pPr>
                      <a:r>
                        <a:rPr lang="en-GB" sz="1100">
                          <a:effectLst/>
                        </a:rPr>
                        <a:t> </a:t>
                      </a:r>
                    </a:p>
                    <a:p>
                      <a:pPr>
                        <a:lnSpc>
                          <a:spcPct val="107000"/>
                        </a:lnSpc>
                        <a:spcAft>
                          <a:spcPts val="0"/>
                        </a:spcAft>
                      </a:pPr>
                      <a:r>
                        <a:rPr lang="en-GB" sz="1100">
                          <a:effectLst/>
                        </a:rPr>
                        <a:t> </a:t>
                      </a:r>
                    </a:p>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p>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1007838"/>
                  </a:ext>
                </a:extLst>
              </a:tr>
              <a:tr h="705232">
                <a:tc>
                  <a:txBody>
                    <a:bodyPr/>
                    <a:lstStyle/>
                    <a:p>
                      <a:pPr>
                        <a:lnSpc>
                          <a:spcPct val="107000"/>
                        </a:lnSpc>
                        <a:spcAft>
                          <a:spcPts val="0"/>
                        </a:spcAft>
                      </a:pPr>
                      <a:r>
                        <a:rPr lang="en-GB" sz="1100">
                          <a:effectLst/>
                        </a:rPr>
                        <a:t>Opportunity/ convenience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p>
                    <a:p>
                      <a:pPr>
                        <a:lnSpc>
                          <a:spcPct val="107000"/>
                        </a:lnSpc>
                        <a:spcAft>
                          <a:spcPts val="0"/>
                        </a:spcAft>
                      </a:pPr>
                      <a:r>
                        <a:rPr lang="en-GB" sz="1100">
                          <a:effectLst/>
                        </a:rPr>
                        <a:t> </a:t>
                      </a:r>
                    </a:p>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3868123"/>
                  </a:ext>
                </a:extLst>
              </a:tr>
            </a:tbl>
          </a:graphicData>
        </a:graphic>
      </p:graphicFrame>
    </p:spTree>
    <p:extLst>
      <p:ext uri="{BB962C8B-B14F-4D97-AF65-F5344CB8AC3E}">
        <p14:creationId xmlns:p14="http://schemas.microsoft.com/office/powerpoint/2010/main" val="835236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169324" y="-103470"/>
            <a:ext cx="7980218" cy="6648885"/>
          </a:xfrm>
          <a:prstGeom prst="rect">
            <a:avLst/>
          </a:prstGeom>
        </p:spPr>
      </p:pic>
    </p:spTree>
    <p:extLst>
      <p:ext uri="{BB962C8B-B14F-4D97-AF65-F5344CB8AC3E}">
        <p14:creationId xmlns:p14="http://schemas.microsoft.com/office/powerpoint/2010/main" val="2389215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656919" y="764771"/>
            <a:ext cx="9095363" cy="5412192"/>
          </a:xfrm>
          <a:prstGeom prst="rect">
            <a:avLst/>
          </a:prstGeom>
        </p:spPr>
      </p:pic>
    </p:spTree>
    <p:extLst>
      <p:ext uri="{BB962C8B-B14F-4D97-AF65-F5344CB8AC3E}">
        <p14:creationId xmlns:p14="http://schemas.microsoft.com/office/powerpoint/2010/main" val="3129139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614795" y="1840504"/>
            <a:ext cx="10020300" cy="1428750"/>
          </a:xfrm>
          <a:prstGeom prst="rect">
            <a:avLst/>
          </a:prstGeom>
        </p:spPr>
      </p:pic>
      <p:pic>
        <p:nvPicPr>
          <p:cNvPr id="5" name="Picture 4"/>
          <p:cNvPicPr>
            <a:picLocks noChangeAspect="1"/>
          </p:cNvPicPr>
          <p:nvPr/>
        </p:nvPicPr>
        <p:blipFill>
          <a:blip r:embed="rId3"/>
          <a:stretch>
            <a:fillRect/>
          </a:stretch>
        </p:blipFill>
        <p:spPr>
          <a:xfrm>
            <a:off x="765290" y="3548842"/>
            <a:ext cx="9353550" cy="2819400"/>
          </a:xfrm>
          <a:prstGeom prst="rect">
            <a:avLst/>
          </a:prstGeom>
        </p:spPr>
      </p:pic>
    </p:spTree>
    <p:extLst>
      <p:ext uri="{BB962C8B-B14F-4D97-AF65-F5344CB8AC3E}">
        <p14:creationId xmlns:p14="http://schemas.microsoft.com/office/powerpoint/2010/main" val="80970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921882" y="578716"/>
            <a:ext cx="8637000" cy="5101648"/>
          </a:xfrm>
          <a:prstGeom prst="rect">
            <a:avLst/>
          </a:prstGeom>
        </p:spPr>
      </p:pic>
    </p:spTree>
    <p:extLst>
      <p:ext uri="{BB962C8B-B14F-4D97-AF65-F5344CB8AC3E}">
        <p14:creationId xmlns:p14="http://schemas.microsoft.com/office/powerpoint/2010/main" val="4251275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461356" y="121285"/>
            <a:ext cx="9296400" cy="2847975"/>
          </a:xfrm>
          <a:prstGeom prst="rect">
            <a:avLst/>
          </a:prstGeom>
        </p:spPr>
      </p:pic>
      <p:pic>
        <p:nvPicPr>
          <p:cNvPr id="5" name="Picture 4"/>
          <p:cNvPicPr>
            <a:picLocks noChangeAspect="1"/>
          </p:cNvPicPr>
          <p:nvPr/>
        </p:nvPicPr>
        <p:blipFill>
          <a:blip r:embed="rId3"/>
          <a:stretch>
            <a:fillRect/>
          </a:stretch>
        </p:blipFill>
        <p:spPr>
          <a:xfrm>
            <a:off x="604231" y="2714191"/>
            <a:ext cx="9010650" cy="4200525"/>
          </a:xfrm>
          <a:prstGeom prst="rect">
            <a:avLst/>
          </a:prstGeom>
        </p:spPr>
      </p:pic>
    </p:spTree>
    <p:extLst>
      <p:ext uri="{BB962C8B-B14F-4D97-AF65-F5344CB8AC3E}">
        <p14:creationId xmlns:p14="http://schemas.microsoft.com/office/powerpoint/2010/main" val="2156177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452264" y="523716"/>
            <a:ext cx="8982075" cy="2809875"/>
          </a:xfrm>
          <a:prstGeom prst="rect">
            <a:avLst/>
          </a:prstGeom>
        </p:spPr>
      </p:pic>
      <p:pic>
        <p:nvPicPr>
          <p:cNvPr id="5" name="Picture 4"/>
          <p:cNvPicPr>
            <a:picLocks noChangeAspect="1"/>
          </p:cNvPicPr>
          <p:nvPr/>
        </p:nvPicPr>
        <p:blipFill>
          <a:blip r:embed="rId3"/>
          <a:stretch>
            <a:fillRect/>
          </a:stretch>
        </p:blipFill>
        <p:spPr>
          <a:xfrm>
            <a:off x="611418" y="3753196"/>
            <a:ext cx="8963025" cy="1524000"/>
          </a:xfrm>
          <a:prstGeom prst="rect">
            <a:avLst/>
          </a:prstGeom>
        </p:spPr>
      </p:pic>
    </p:spTree>
    <p:extLst>
      <p:ext uri="{BB962C8B-B14F-4D97-AF65-F5344CB8AC3E}">
        <p14:creationId xmlns:p14="http://schemas.microsoft.com/office/powerpoint/2010/main" val="3744493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Casio </a:t>
            </a:r>
            <a:r>
              <a:rPr lang="en-GB" dirty="0" err="1" smtClean="0"/>
              <a:t>fx</a:t>
            </a:r>
            <a:r>
              <a:rPr lang="en-GB" dirty="0" smtClean="0"/>
              <a:t> 991 ex </a:t>
            </a:r>
            <a:r>
              <a:rPr lang="en-GB" dirty="0" err="1" smtClean="0"/>
              <a:t>classwiz</a:t>
            </a:r>
            <a:endParaRPr lang="en-GB" dirty="0"/>
          </a:p>
        </p:txBody>
      </p:sp>
      <p:pic>
        <p:nvPicPr>
          <p:cNvPr id="4" name="Content Placeholder 3"/>
          <p:cNvPicPr>
            <a:picLocks noGrp="1" noChangeAspect="1"/>
          </p:cNvPicPr>
          <p:nvPr>
            <p:ph idx="1"/>
          </p:nvPr>
        </p:nvPicPr>
        <p:blipFill>
          <a:blip r:embed="rId2"/>
          <a:stretch>
            <a:fillRect/>
          </a:stretch>
        </p:blipFill>
        <p:spPr>
          <a:xfrm>
            <a:off x="1206802" y="2086090"/>
            <a:ext cx="2529697" cy="4351338"/>
          </a:xfrm>
          <a:prstGeom prst="rect">
            <a:avLst/>
          </a:prstGeom>
        </p:spPr>
      </p:pic>
    </p:spTree>
    <p:extLst>
      <p:ext uri="{BB962C8B-B14F-4D97-AF65-F5344CB8AC3E}">
        <p14:creationId xmlns:p14="http://schemas.microsoft.com/office/powerpoint/2010/main" val="2185786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7 What is meant by:</a:t>
            </a:r>
            <a:br>
              <a:rPr lang="en-GB" dirty="0" smtClean="0"/>
            </a:b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Qualitative </a:t>
            </a:r>
            <a:r>
              <a:rPr lang="en-GB" dirty="0"/>
              <a:t>data</a:t>
            </a:r>
          </a:p>
          <a:p>
            <a:pPr marL="0" indent="0">
              <a:buNone/>
            </a:pPr>
            <a:endParaRPr lang="en-GB" dirty="0"/>
          </a:p>
          <a:p>
            <a:r>
              <a:rPr lang="en-GB" dirty="0"/>
              <a:t>Quantitative data</a:t>
            </a:r>
          </a:p>
          <a:p>
            <a:pPr marL="0" indent="0">
              <a:buNone/>
            </a:pPr>
            <a:endParaRPr lang="en-GB" dirty="0"/>
          </a:p>
          <a:p>
            <a:r>
              <a:rPr lang="en-GB" dirty="0"/>
              <a:t>Discrete data</a:t>
            </a:r>
          </a:p>
          <a:p>
            <a:pPr marL="0" indent="0">
              <a:buNone/>
            </a:pPr>
            <a:r>
              <a:rPr lang="en-GB" dirty="0"/>
              <a:t> </a:t>
            </a:r>
          </a:p>
          <a:p>
            <a:r>
              <a:rPr lang="en-GB" dirty="0"/>
              <a:t>Continuous </a:t>
            </a:r>
            <a:r>
              <a:rPr lang="en-GB" dirty="0" smtClean="0"/>
              <a:t>data</a:t>
            </a:r>
          </a:p>
          <a:p>
            <a:pPr marL="0" indent="0">
              <a:buNone/>
            </a:pPr>
            <a:endParaRPr lang="en-GB" dirty="0" smtClean="0"/>
          </a:p>
          <a:p>
            <a:r>
              <a:rPr lang="en-GB" dirty="0"/>
              <a:t>Class boundary</a:t>
            </a:r>
          </a:p>
          <a:p>
            <a:pPr marL="0" indent="0">
              <a:buNone/>
            </a:pPr>
            <a:r>
              <a:rPr lang="en-GB" dirty="0"/>
              <a:t> </a:t>
            </a:r>
          </a:p>
          <a:p>
            <a:r>
              <a:rPr lang="en-GB" dirty="0"/>
              <a:t>Class width</a:t>
            </a:r>
          </a:p>
          <a:p>
            <a:pPr marL="0" indent="0">
              <a:buNone/>
            </a:pPr>
            <a:endParaRPr lang="en-GB" dirty="0"/>
          </a:p>
          <a:p>
            <a:r>
              <a:rPr lang="en-GB" dirty="0"/>
              <a:t>Midpoint</a:t>
            </a:r>
          </a:p>
          <a:p>
            <a:endParaRPr lang="en-GB" dirty="0" smtClean="0"/>
          </a:p>
        </p:txBody>
      </p:sp>
    </p:spTree>
    <p:extLst>
      <p:ext uri="{BB962C8B-B14F-4D97-AF65-F5344CB8AC3E}">
        <p14:creationId xmlns:p14="http://schemas.microsoft.com/office/powerpoint/2010/main" val="1941247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567258" y="365125"/>
            <a:ext cx="8836815" cy="5811838"/>
          </a:xfrm>
          <a:prstGeom prst="rect">
            <a:avLst/>
          </a:prstGeom>
        </p:spPr>
      </p:pic>
    </p:spTree>
    <p:extLst>
      <p:ext uri="{BB962C8B-B14F-4D97-AF65-F5344CB8AC3E}">
        <p14:creationId xmlns:p14="http://schemas.microsoft.com/office/powerpoint/2010/main" val="1560412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554528" y="426734"/>
            <a:ext cx="8877300" cy="3114675"/>
          </a:xfrm>
          <a:prstGeom prst="rect">
            <a:avLst/>
          </a:prstGeom>
        </p:spPr>
      </p:pic>
      <p:pic>
        <p:nvPicPr>
          <p:cNvPr id="5" name="Picture 4"/>
          <p:cNvPicPr>
            <a:picLocks noChangeAspect="1"/>
          </p:cNvPicPr>
          <p:nvPr/>
        </p:nvPicPr>
        <p:blipFill>
          <a:blip r:embed="rId3"/>
          <a:stretch>
            <a:fillRect/>
          </a:stretch>
        </p:blipFill>
        <p:spPr>
          <a:xfrm>
            <a:off x="1132263" y="3650412"/>
            <a:ext cx="9639300" cy="2028825"/>
          </a:xfrm>
          <a:prstGeom prst="rect">
            <a:avLst/>
          </a:prstGeom>
        </p:spPr>
      </p:pic>
    </p:spTree>
    <p:extLst>
      <p:ext uri="{BB962C8B-B14F-4D97-AF65-F5344CB8AC3E}">
        <p14:creationId xmlns:p14="http://schemas.microsoft.com/office/powerpoint/2010/main" val="3530844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644323" y="543978"/>
            <a:ext cx="10821865" cy="5014466"/>
          </a:xfrm>
          <a:prstGeom prst="rect">
            <a:avLst/>
          </a:prstGeom>
        </p:spPr>
      </p:pic>
    </p:spTree>
    <p:extLst>
      <p:ext uri="{BB962C8B-B14F-4D97-AF65-F5344CB8AC3E}">
        <p14:creationId xmlns:p14="http://schemas.microsoft.com/office/powerpoint/2010/main" val="2399641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612562" y="273915"/>
            <a:ext cx="9774781" cy="5478491"/>
          </a:xfrm>
          <a:prstGeom prst="rect">
            <a:avLst/>
          </a:prstGeom>
        </p:spPr>
      </p:pic>
    </p:spTree>
    <p:extLst>
      <p:ext uri="{BB962C8B-B14F-4D97-AF65-F5344CB8AC3E}">
        <p14:creationId xmlns:p14="http://schemas.microsoft.com/office/powerpoint/2010/main" val="2296160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703991" y="440170"/>
            <a:ext cx="7852576" cy="5773483"/>
          </a:xfrm>
          <a:prstGeom prst="rect">
            <a:avLst/>
          </a:prstGeom>
        </p:spPr>
      </p:pic>
    </p:spTree>
    <p:extLst>
      <p:ext uri="{BB962C8B-B14F-4D97-AF65-F5344CB8AC3E}">
        <p14:creationId xmlns:p14="http://schemas.microsoft.com/office/powerpoint/2010/main" val="1015600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131724" y="803564"/>
            <a:ext cx="6517178" cy="2133250"/>
          </a:xfrm>
          <a:prstGeom prst="rect">
            <a:avLst/>
          </a:prstGeom>
        </p:spPr>
      </p:pic>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3"/>
          <a:stretch>
            <a:fillRect/>
          </a:stretch>
        </p:blipFill>
        <p:spPr>
          <a:xfrm>
            <a:off x="645084" y="440171"/>
            <a:ext cx="4043294" cy="6234800"/>
          </a:xfrm>
          <a:prstGeom prst="rect">
            <a:avLst/>
          </a:prstGeom>
        </p:spPr>
      </p:pic>
      <p:pic>
        <p:nvPicPr>
          <p:cNvPr id="6" name="Picture 5"/>
          <p:cNvPicPr>
            <a:picLocks noChangeAspect="1"/>
          </p:cNvPicPr>
          <p:nvPr/>
        </p:nvPicPr>
        <p:blipFill>
          <a:blip r:embed="rId4"/>
          <a:stretch>
            <a:fillRect/>
          </a:stretch>
        </p:blipFill>
        <p:spPr>
          <a:xfrm>
            <a:off x="4971011" y="3620377"/>
            <a:ext cx="5853112" cy="1124904"/>
          </a:xfrm>
          <a:prstGeom prst="rect">
            <a:avLst/>
          </a:prstGeom>
        </p:spPr>
      </p:pic>
    </p:spTree>
    <p:extLst>
      <p:ext uri="{BB962C8B-B14F-4D97-AF65-F5344CB8AC3E}">
        <p14:creationId xmlns:p14="http://schemas.microsoft.com/office/powerpoint/2010/main" val="4061913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509225" y="365125"/>
            <a:ext cx="7410033" cy="5561164"/>
          </a:xfrm>
          <a:prstGeom prst="rect">
            <a:avLst/>
          </a:prstGeom>
        </p:spPr>
      </p:pic>
      <p:sp>
        <p:nvSpPr>
          <p:cNvPr id="5" name="TextBox 4"/>
          <p:cNvSpPr txBox="1"/>
          <p:nvPr/>
        </p:nvSpPr>
        <p:spPr>
          <a:xfrm>
            <a:off x="343593" y="5613862"/>
            <a:ext cx="2643447" cy="543098"/>
          </a:xfrm>
          <a:prstGeom prst="rect">
            <a:avLst/>
          </a:prstGeom>
          <a:solidFill>
            <a:schemeClr val="bg1"/>
          </a:solidFill>
          <a:ln>
            <a:solidFill>
              <a:schemeClr val="bg1"/>
            </a:solidFill>
          </a:ln>
        </p:spPr>
        <p:txBody>
          <a:bodyPr wrap="square" rtlCol="0">
            <a:spAutoFit/>
          </a:bodyPr>
          <a:lstStyle/>
          <a:p>
            <a:endParaRPr lang="en-GB" dirty="0"/>
          </a:p>
        </p:txBody>
      </p:sp>
      <p:sp>
        <p:nvSpPr>
          <p:cNvPr id="6" name="TextBox 5"/>
          <p:cNvSpPr txBox="1"/>
          <p:nvPr/>
        </p:nvSpPr>
        <p:spPr>
          <a:xfrm>
            <a:off x="7625542" y="3962400"/>
            <a:ext cx="659476" cy="1490749"/>
          </a:xfrm>
          <a:prstGeom prst="rect">
            <a:avLst/>
          </a:prstGeom>
          <a:solidFill>
            <a:schemeClr val="bg1"/>
          </a:solidFill>
          <a:ln>
            <a:solidFill>
              <a:schemeClr val="bg1"/>
            </a:solidFill>
          </a:ln>
        </p:spPr>
        <p:txBody>
          <a:bodyPr wrap="square" rtlCol="0">
            <a:spAutoFit/>
          </a:bodyPr>
          <a:lstStyle/>
          <a:p>
            <a:endParaRPr lang="en-GB" dirty="0"/>
          </a:p>
        </p:txBody>
      </p:sp>
    </p:spTree>
    <p:extLst>
      <p:ext uri="{BB962C8B-B14F-4D97-AF65-F5344CB8AC3E}">
        <p14:creationId xmlns:p14="http://schemas.microsoft.com/office/powerpoint/2010/main" val="3574126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838199" y="365124"/>
            <a:ext cx="8793517" cy="5664373"/>
          </a:xfrm>
          <a:prstGeom prst="rect">
            <a:avLst/>
          </a:prstGeom>
        </p:spPr>
      </p:pic>
    </p:spTree>
    <p:extLst>
      <p:ext uri="{BB962C8B-B14F-4D97-AF65-F5344CB8AC3E}">
        <p14:creationId xmlns:p14="http://schemas.microsoft.com/office/powerpoint/2010/main" val="3712488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2593570" y="23535"/>
            <a:ext cx="6062749" cy="6885552"/>
          </a:xfrm>
          <a:prstGeom prst="rect">
            <a:avLst/>
          </a:prstGeom>
        </p:spPr>
      </p:pic>
    </p:spTree>
    <p:extLst>
      <p:ext uri="{BB962C8B-B14F-4D97-AF65-F5344CB8AC3E}">
        <p14:creationId xmlns:p14="http://schemas.microsoft.com/office/powerpoint/2010/main" val="1258533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a:hlinkClick r:id="rId2"/>
              </a:rPr>
              <a:t>data </a:t>
            </a:r>
            <a:r>
              <a:rPr lang="en-GB" u="sng" dirty="0" smtClean="0">
                <a:hlinkClick r:id="rId2"/>
              </a:rPr>
              <a:t>set</a:t>
            </a:r>
            <a:r>
              <a:rPr lang="en-GB" u="sng" dirty="0" smtClean="0"/>
              <a:t/>
            </a:r>
            <a:br>
              <a:rPr lang="en-GB" u="sng" dirty="0" smtClean="0"/>
            </a:br>
            <a:r>
              <a:rPr lang="en-GB" sz="3100" dirty="0" smtClean="0"/>
              <a:t>this is also saved on firefly under A Level/summer work/ bridging </a:t>
            </a:r>
            <a:r>
              <a:rPr lang="en-GB" dirty="0"/>
              <a:t/>
            </a:r>
            <a:br>
              <a:rPr lang="en-GB" dirty="0"/>
            </a:br>
            <a:endParaRPr lang="en-GB" dirty="0"/>
          </a:p>
        </p:txBody>
      </p:sp>
      <p:sp>
        <p:nvSpPr>
          <p:cNvPr id="3" name="Content Placeholder 2"/>
          <p:cNvSpPr>
            <a:spLocks noGrp="1"/>
          </p:cNvSpPr>
          <p:nvPr>
            <p:ph idx="1"/>
          </p:nvPr>
        </p:nvSpPr>
        <p:spPr/>
        <p:txBody>
          <a:bodyPr>
            <a:normAutofit fontScale="92500" lnSpcReduction="10000"/>
          </a:bodyPr>
          <a:lstStyle/>
          <a:p>
            <a:r>
              <a:rPr lang="en-GB" dirty="0"/>
              <a:t>To support the use of the large data set in the teaching of the statistics content, tasks</a:t>
            </a:r>
            <a:br>
              <a:rPr lang="en-GB" dirty="0"/>
            </a:br>
            <a:r>
              <a:rPr lang="en-GB" dirty="0"/>
              <a:t>such as:</a:t>
            </a:r>
            <a:br>
              <a:rPr lang="en-GB" dirty="0"/>
            </a:br>
            <a:r>
              <a:rPr lang="en-GB" dirty="0"/>
              <a:t>● selecting a sample</a:t>
            </a:r>
            <a:br>
              <a:rPr lang="en-GB" dirty="0"/>
            </a:br>
            <a:r>
              <a:rPr lang="en-GB" dirty="0"/>
              <a:t>● cleaning the data</a:t>
            </a:r>
            <a:br>
              <a:rPr lang="en-GB" dirty="0"/>
            </a:br>
            <a:r>
              <a:rPr lang="en-GB" dirty="0"/>
              <a:t>● creating diagrams from the data</a:t>
            </a:r>
            <a:br>
              <a:rPr lang="en-GB" dirty="0"/>
            </a:br>
            <a:r>
              <a:rPr lang="en-GB" dirty="0"/>
              <a:t>● calculating summary statistics such as mean, standard deviation</a:t>
            </a:r>
            <a:br>
              <a:rPr lang="en-GB" dirty="0"/>
            </a:br>
            <a:r>
              <a:rPr lang="en-GB" dirty="0"/>
              <a:t>● calculating regression equations and correlation coefficients where applicable</a:t>
            </a:r>
            <a:br>
              <a:rPr lang="en-GB" dirty="0"/>
            </a:br>
            <a:r>
              <a:rPr lang="en-GB" dirty="0"/>
              <a:t>● hypothesis testing,</a:t>
            </a:r>
            <a:br>
              <a:rPr lang="en-GB" dirty="0"/>
            </a:br>
            <a:r>
              <a:rPr lang="en-GB" dirty="0"/>
              <a:t>must be carried out by students during their course of study. Students should use technology such as spreadsheets or other statistical packages to explore the data.</a:t>
            </a:r>
          </a:p>
        </p:txBody>
      </p:sp>
    </p:spTree>
    <p:extLst>
      <p:ext uri="{BB962C8B-B14F-4D97-AF65-F5344CB8AC3E}">
        <p14:creationId xmlns:p14="http://schemas.microsoft.com/office/powerpoint/2010/main" val="128298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Section 1 the weather stations</a:t>
            </a:r>
            <a:br>
              <a:rPr lang="en-GB" dirty="0"/>
            </a:br>
            <a:endParaRPr lang="en-GB" dirty="0"/>
          </a:p>
        </p:txBody>
      </p:sp>
      <p:pic>
        <p:nvPicPr>
          <p:cNvPr id="4" name="Content Placeholder 3"/>
          <p:cNvPicPr>
            <a:picLocks noGrp="1"/>
          </p:cNvPicPr>
          <p:nvPr>
            <p:ph idx="1"/>
          </p:nvPr>
        </p:nvPicPr>
        <p:blipFill>
          <a:blip r:embed="rId2"/>
          <a:stretch>
            <a:fillRect/>
          </a:stretch>
        </p:blipFill>
        <p:spPr>
          <a:xfrm>
            <a:off x="1661320" y="1858876"/>
            <a:ext cx="4025811" cy="4351338"/>
          </a:xfrm>
          <a:prstGeom prst="rect">
            <a:avLst/>
          </a:prstGeom>
        </p:spPr>
      </p:pic>
      <p:sp>
        <p:nvSpPr>
          <p:cNvPr id="5" name="Rectangle 4"/>
          <p:cNvSpPr/>
          <p:nvPr/>
        </p:nvSpPr>
        <p:spPr>
          <a:xfrm>
            <a:off x="5359372" y="1815946"/>
            <a:ext cx="4903843" cy="388696"/>
          </a:xfrm>
          <a:prstGeom prst="rect">
            <a:avLst/>
          </a:prstGeom>
        </p:spPr>
        <p:txBody>
          <a:bodyPr wrap="non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Can you locate the 5 weather stations on </a:t>
            </a:r>
            <a:r>
              <a:rPr lang="en-GB" dirty="0" smtClean="0">
                <a:latin typeface="Calibri" panose="020F0502020204030204" pitchFamily="34" charset="0"/>
                <a:ea typeface="Calibri" panose="020F0502020204030204" pitchFamily="34" charset="0"/>
                <a:cs typeface="Times New Roman" panose="02020603050405020304" pitchFamily="18" charset="0"/>
              </a:rPr>
              <a:t>the </a:t>
            </a:r>
            <a:r>
              <a:rPr lang="en-GB" dirty="0">
                <a:latin typeface="Calibri" panose="020F0502020204030204" pitchFamily="34" charset="0"/>
                <a:ea typeface="Calibri" panose="020F0502020204030204" pitchFamily="34" charset="0"/>
                <a:cs typeface="Times New Roman" panose="02020603050405020304" pitchFamily="18" charset="0"/>
              </a:rPr>
              <a:t>map</a:t>
            </a:r>
          </a:p>
        </p:txBody>
      </p:sp>
    </p:spTree>
    <p:extLst>
      <p:ext uri="{BB962C8B-B14F-4D97-AF65-F5344CB8AC3E}">
        <p14:creationId xmlns:p14="http://schemas.microsoft.com/office/powerpoint/2010/main" val="625241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Can </a:t>
            </a:r>
            <a:r>
              <a:rPr lang="en-GB" dirty="0"/>
              <a:t>you identify where </a:t>
            </a:r>
            <a:r>
              <a:rPr lang="en-GB" dirty="0" smtClean="0"/>
              <a:t>the 3 overseas locations are</a:t>
            </a:r>
            <a:r>
              <a:rPr lang="en-GB" dirty="0"/>
              <a:t/>
            </a:r>
            <a:br>
              <a:rPr lang="en-GB" dirty="0"/>
            </a:br>
            <a:endParaRPr lang="en-GB" dirty="0"/>
          </a:p>
        </p:txBody>
      </p:sp>
      <p:pic>
        <p:nvPicPr>
          <p:cNvPr id="4" name="Content Placeholder 3"/>
          <p:cNvPicPr>
            <a:picLocks noGrp="1"/>
          </p:cNvPicPr>
          <p:nvPr>
            <p:ph idx="1"/>
          </p:nvPr>
        </p:nvPicPr>
        <p:blipFill>
          <a:blip r:embed="rId2"/>
          <a:stretch>
            <a:fillRect/>
          </a:stretch>
        </p:blipFill>
        <p:spPr>
          <a:xfrm>
            <a:off x="1348823" y="1825625"/>
            <a:ext cx="9494353" cy="4351338"/>
          </a:xfrm>
          <a:prstGeom prst="rect">
            <a:avLst/>
          </a:prstGeom>
        </p:spPr>
      </p:pic>
      <p:sp>
        <p:nvSpPr>
          <p:cNvPr id="5" name="TextBox 4"/>
          <p:cNvSpPr txBox="1"/>
          <p:nvPr/>
        </p:nvSpPr>
        <p:spPr>
          <a:xfrm>
            <a:off x="4383578" y="5713615"/>
            <a:ext cx="3435927" cy="382385"/>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158671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b="64028"/>
          <a:stretch/>
        </p:blipFill>
        <p:spPr>
          <a:xfrm>
            <a:off x="1031571" y="312708"/>
            <a:ext cx="10738198" cy="4569634"/>
          </a:xfrm>
          <a:prstGeom prst="rect">
            <a:avLst/>
          </a:prstGeom>
        </p:spPr>
      </p:pic>
    </p:spTree>
    <p:extLst>
      <p:ext uri="{BB962C8B-B14F-4D97-AF65-F5344CB8AC3E}">
        <p14:creationId xmlns:p14="http://schemas.microsoft.com/office/powerpoint/2010/main" val="3110311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Section 3</a:t>
            </a:r>
            <a:br>
              <a:rPr lang="en-GB" dirty="0"/>
            </a:br>
            <a:r>
              <a:rPr lang="en-GB" dirty="0"/>
              <a:t>Which stations are:</a:t>
            </a:r>
            <a:br>
              <a:rPr lang="en-GB" dirty="0"/>
            </a:br>
            <a:endParaRPr lang="en-GB" dirty="0"/>
          </a:p>
        </p:txBody>
      </p:sp>
      <p:sp>
        <p:nvSpPr>
          <p:cNvPr id="3" name="Content Placeholder 2"/>
          <p:cNvSpPr>
            <a:spLocks noGrp="1"/>
          </p:cNvSpPr>
          <p:nvPr>
            <p:ph idx="1"/>
          </p:nvPr>
        </p:nvSpPr>
        <p:spPr/>
        <p:txBody>
          <a:bodyPr>
            <a:normAutofit/>
          </a:bodyPr>
          <a:lstStyle/>
          <a:p>
            <a:r>
              <a:rPr lang="en-GB" dirty="0"/>
              <a:t>Coastal</a:t>
            </a:r>
            <a:r>
              <a:rPr lang="en-GB" dirty="0" smtClean="0"/>
              <a:t>?</a:t>
            </a:r>
            <a:endParaRPr lang="en-GB" dirty="0"/>
          </a:p>
          <a:p>
            <a:r>
              <a:rPr lang="en-GB" dirty="0"/>
              <a:t>Inland</a:t>
            </a:r>
            <a:r>
              <a:rPr lang="en-GB" dirty="0" smtClean="0"/>
              <a:t>?</a:t>
            </a:r>
            <a:r>
              <a:rPr lang="en-GB" dirty="0"/>
              <a:t> </a:t>
            </a:r>
          </a:p>
          <a:p>
            <a:r>
              <a:rPr lang="en-GB" dirty="0"/>
              <a:t>Overseas</a:t>
            </a:r>
            <a:r>
              <a:rPr lang="en-GB" dirty="0" smtClean="0"/>
              <a:t>?</a:t>
            </a:r>
            <a:r>
              <a:rPr lang="en-GB" dirty="0"/>
              <a:t> </a:t>
            </a:r>
          </a:p>
          <a:p>
            <a:r>
              <a:rPr lang="en-GB" dirty="0"/>
              <a:t>Most southern</a:t>
            </a:r>
            <a:r>
              <a:rPr lang="en-GB" dirty="0" smtClean="0"/>
              <a:t>?</a:t>
            </a:r>
            <a:endParaRPr lang="en-GB" dirty="0"/>
          </a:p>
          <a:p>
            <a:r>
              <a:rPr lang="en-GB" dirty="0"/>
              <a:t>Most northern</a:t>
            </a:r>
            <a:r>
              <a:rPr lang="en-GB" dirty="0" smtClean="0"/>
              <a:t>?</a:t>
            </a:r>
            <a:r>
              <a:rPr lang="en-GB" dirty="0"/>
              <a:t> </a:t>
            </a:r>
          </a:p>
          <a:p>
            <a:r>
              <a:rPr lang="en-GB" dirty="0"/>
              <a:t>Northern hemisphere</a:t>
            </a:r>
            <a:r>
              <a:rPr lang="en-GB" dirty="0" smtClean="0"/>
              <a:t>?</a:t>
            </a:r>
            <a:endParaRPr lang="en-GB" dirty="0"/>
          </a:p>
          <a:p>
            <a:r>
              <a:rPr lang="en-GB" dirty="0"/>
              <a:t>Southern hemisphere</a:t>
            </a:r>
            <a:r>
              <a:rPr lang="en-GB" dirty="0" smtClean="0"/>
              <a:t>?</a:t>
            </a:r>
            <a:endParaRPr lang="en-GB" dirty="0"/>
          </a:p>
          <a:p>
            <a:r>
              <a:rPr lang="en-GB" dirty="0"/>
              <a:t>Which have the highest/lowest </a:t>
            </a:r>
            <a:r>
              <a:rPr lang="en-GB" dirty="0" smtClean="0"/>
              <a:t>altitude?</a:t>
            </a:r>
            <a:endParaRPr lang="en-GB" dirty="0"/>
          </a:p>
          <a:p>
            <a:endParaRPr lang="en-GB" dirty="0"/>
          </a:p>
        </p:txBody>
      </p:sp>
    </p:spTree>
    <p:extLst>
      <p:ext uri="{BB962C8B-B14F-4D97-AF65-F5344CB8AC3E}">
        <p14:creationId xmlns:p14="http://schemas.microsoft.com/office/powerpoint/2010/main" val="391287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the 11 variables?</a:t>
            </a:r>
            <a:endParaRPr lang="en-GB" dirty="0"/>
          </a:p>
        </p:txBody>
      </p:sp>
      <p:sp>
        <p:nvSpPr>
          <p:cNvPr id="3" name="Content Placeholder 2"/>
          <p:cNvSpPr>
            <a:spLocks noGrp="1"/>
          </p:cNvSpPr>
          <p:nvPr>
            <p:ph idx="1"/>
          </p:nvPr>
        </p:nvSpPr>
        <p:spPr/>
        <p:txBody>
          <a:bodyPr>
            <a:normAutofit/>
          </a:bodyPr>
          <a:lstStyle/>
          <a:p>
            <a:endParaRPr lang="en-GB" dirty="0"/>
          </a:p>
        </p:txBody>
      </p:sp>
    </p:spTree>
    <p:extLst>
      <p:ext uri="{BB962C8B-B14F-4D97-AF65-F5344CB8AC3E}">
        <p14:creationId xmlns:p14="http://schemas.microsoft.com/office/powerpoint/2010/main" val="4046669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4A6E2E6C9D8F4D8FEB67642FC11B49" ma:contentTypeVersion="4" ma:contentTypeDescription="Create a new document." ma:contentTypeScope="" ma:versionID="bb3829631188beca9460f2c74554650c">
  <xsd:schema xmlns:xsd="http://www.w3.org/2001/XMLSchema" xmlns:xs="http://www.w3.org/2001/XMLSchema" xmlns:p="http://schemas.microsoft.com/office/2006/metadata/properties" xmlns:ns2="d70670d5-55b0-4037-9cb1-4f8be137c610" targetNamespace="http://schemas.microsoft.com/office/2006/metadata/properties" ma:root="true" ma:fieldsID="c29ee1175418faee8c3114b9f5846afb" ns2:_="">
    <xsd:import namespace="d70670d5-55b0-4037-9cb1-4f8be137c61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0670d5-55b0-4037-9cb1-4f8be137c61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E59038-469B-4305-9A3A-EB4B18FA28E4}"/>
</file>

<file path=customXml/itemProps2.xml><?xml version="1.0" encoding="utf-8"?>
<ds:datastoreItem xmlns:ds="http://schemas.openxmlformats.org/officeDocument/2006/customXml" ds:itemID="{80B3BB9A-4281-4FF5-BC18-8BC733E94734}"/>
</file>

<file path=customXml/itemProps3.xml><?xml version="1.0" encoding="utf-8"?>
<ds:datastoreItem xmlns:ds="http://schemas.openxmlformats.org/officeDocument/2006/customXml" ds:itemID="{AB1756CD-67E3-458E-95B9-892180125E63}"/>
</file>

<file path=docProps/app.xml><?xml version="1.0" encoding="utf-8"?>
<Properties xmlns="http://schemas.openxmlformats.org/officeDocument/2006/extended-properties" xmlns:vt="http://schemas.openxmlformats.org/officeDocument/2006/docPropsVTypes">
  <TotalTime>175</TotalTime>
  <Words>463</Words>
  <Application>Microsoft Office PowerPoint</Application>
  <PresentationFormat>Widescreen</PresentationFormat>
  <Paragraphs>134</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Times New Roman</vt:lpstr>
      <vt:lpstr>Office Theme</vt:lpstr>
      <vt:lpstr>The Data Set</vt:lpstr>
      <vt:lpstr>Data Set </vt:lpstr>
      <vt:lpstr>Casio fx 991 ex classwiz</vt:lpstr>
      <vt:lpstr>data set this is also saved on firefly under A Level/summer work/ bridging  </vt:lpstr>
      <vt:lpstr>Section 1 the weather stations </vt:lpstr>
      <vt:lpstr> Can you identify where the 3 overseas locations are </vt:lpstr>
      <vt:lpstr>PowerPoint Presentation</vt:lpstr>
      <vt:lpstr>Section 3 Which stations are: </vt:lpstr>
      <vt:lpstr>What are the 11 variables?</vt:lpstr>
      <vt:lpstr>PowerPoint Presentation</vt:lpstr>
      <vt:lpstr>The data set</vt:lpstr>
      <vt:lpstr>PowerPoint Presentation</vt:lpstr>
      <vt:lpstr> Is there any thing significant weather wise you should be aware of for the overseas stations?  La Niña - National Geographic Society</vt:lpstr>
      <vt:lpstr>La Niña</vt:lpstr>
      <vt:lpstr>La Niña</vt:lpstr>
      <vt:lpstr>PowerPoint Presentation</vt:lpstr>
      <vt:lpstr>PowerPoint Presentation</vt:lpstr>
      <vt:lpstr>El Niño</vt:lpstr>
      <vt:lpstr>El Niño</vt:lpstr>
      <vt:lpstr>Section 4 Measurement </vt:lpstr>
      <vt:lpstr>Section 4 Measurement</vt:lpstr>
      <vt:lpstr>Section 5 -Find definitions for the following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7 What is meant by: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Wimbledon High School GDST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Rees, Helena (WIM) Staff</dc:creator>
  <cp:lastModifiedBy>Rees, Helena (WIM) Staff</cp:lastModifiedBy>
  <cp:revision>13</cp:revision>
  <dcterms:created xsi:type="dcterms:W3CDTF">2017-06-25T12:05:48Z</dcterms:created>
  <dcterms:modified xsi:type="dcterms:W3CDTF">2017-06-26T11:07:02Z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0x0101003A4A6E2E6C9D8F4D8FEB67642FC11B49</vt:lpwstr>
  </property>
</Properties>
</file>