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0"/>
  </p:handoutMasterIdLst>
  <p:sldIdLst>
    <p:sldId id="256" r:id="rId5"/>
    <p:sldId id="257" r:id="rId6"/>
    <p:sldId id="259" r:id="rId7"/>
    <p:sldId id="263" r:id="rId8"/>
    <p:sldId id="260" r:id="rId9"/>
    <p:sldId id="264" r:id="rId10"/>
    <p:sldId id="295" r:id="rId11"/>
    <p:sldId id="277" r:id="rId12"/>
    <p:sldId id="304" r:id="rId13"/>
    <p:sldId id="262" r:id="rId14"/>
    <p:sldId id="261" r:id="rId15"/>
    <p:sldId id="265" r:id="rId16"/>
    <p:sldId id="305" r:id="rId17"/>
    <p:sldId id="266" r:id="rId18"/>
    <p:sldId id="267" r:id="rId19"/>
    <p:sldId id="269" r:id="rId20"/>
    <p:sldId id="270" r:id="rId21"/>
    <p:sldId id="271" r:id="rId22"/>
    <p:sldId id="284" r:id="rId23"/>
    <p:sldId id="285" r:id="rId24"/>
    <p:sldId id="286" r:id="rId25"/>
    <p:sldId id="275" r:id="rId26"/>
    <p:sldId id="272" r:id="rId27"/>
    <p:sldId id="274" r:id="rId28"/>
    <p:sldId id="276"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s, Helena (WIM) Staff" userId="74a6757a-e94d-4f63-b7bd-173204fd13b3" providerId="ADAL" clId="{86A3B598-96CF-4854-96E5-A395100B339F}"/>
    <pc:docChg chg="delSld">
      <pc:chgData name="Rees, Helena (WIM) Staff" userId="74a6757a-e94d-4f63-b7bd-173204fd13b3" providerId="ADAL" clId="{86A3B598-96CF-4854-96E5-A395100B339F}" dt="2026-06-23T10:57:02.423" v="17" actId="47"/>
      <pc:docMkLst>
        <pc:docMk/>
      </pc:docMkLst>
      <pc:sldChg chg="del">
        <pc:chgData name="Rees, Helena (WIM) Staff" userId="74a6757a-e94d-4f63-b7bd-173204fd13b3" providerId="ADAL" clId="{86A3B598-96CF-4854-96E5-A395100B339F}" dt="2026-06-23T10:56:47.352" v="0" actId="47"/>
        <pc:sldMkLst>
          <pc:docMk/>
          <pc:sldMk cId="2596780516" sldId="273"/>
        </pc:sldMkLst>
      </pc:sldChg>
      <pc:sldChg chg="del">
        <pc:chgData name="Rees, Helena (WIM) Staff" userId="74a6757a-e94d-4f63-b7bd-173204fd13b3" providerId="ADAL" clId="{86A3B598-96CF-4854-96E5-A395100B339F}" dt="2026-06-23T10:56:49.479" v="2" actId="47"/>
        <pc:sldMkLst>
          <pc:docMk/>
          <pc:sldMk cId="835236720" sldId="281"/>
        </pc:sldMkLst>
      </pc:sldChg>
      <pc:sldChg chg="del">
        <pc:chgData name="Rees, Helena (WIM) Staff" userId="74a6757a-e94d-4f63-b7bd-173204fd13b3" providerId="ADAL" clId="{86A3B598-96CF-4854-96E5-A395100B339F}" dt="2026-06-23T10:56:55.114" v="8" actId="47"/>
        <pc:sldMkLst>
          <pc:docMk/>
          <pc:sldMk cId="1941247835" sldId="282"/>
        </pc:sldMkLst>
      </pc:sldChg>
      <pc:sldChg chg="del">
        <pc:chgData name="Rees, Helena (WIM) Staff" userId="74a6757a-e94d-4f63-b7bd-173204fd13b3" providerId="ADAL" clId="{86A3B598-96CF-4854-96E5-A395100B339F}" dt="2026-06-23T10:56:48.788" v="1" actId="47"/>
        <pc:sldMkLst>
          <pc:docMk/>
          <pc:sldMk cId="2389215104" sldId="287"/>
        </pc:sldMkLst>
      </pc:sldChg>
      <pc:sldChg chg="del">
        <pc:chgData name="Rees, Helena (WIM) Staff" userId="74a6757a-e94d-4f63-b7bd-173204fd13b3" providerId="ADAL" clId="{86A3B598-96CF-4854-96E5-A395100B339F}" dt="2026-06-23T10:56:50.905" v="3" actId="47"/>
        <pc:sldMkLst>
          <pc:docMk/>
          <pc:sldMk cId="3129139311" sldId="288"/>
        </pc:sldMkLst>
      </pc:sldChg>
      <pc:sldChg chg="del">
        <pc:chgData name="Rees, Helena (WIM) Staff" userId="74a6757a-e94d-4f63-b7bd-173204fd13b3" providerId="ADAL" clId="{86A3B598-96CF-4854-96E5-A395100B339F}" dt="2026-06-23T10:56:51.655" v="4" actId="47"/>
        <pc:sldMkLst>
          <pc:docMk/>
          <pc:sldMk cId="80970684" sldId="289"/>
        </pc:sldMkLst>
      </pc:sldChg>
      <pc:sldChg chg="del">
        <pc:chgData name="Rees, Helena (WIM) Staff" userId="74a6757a-e94d-4f63-b7bd-173204fd13b3" providerId="ADAL" clId="{86A3B598-96CF-4854-96E5-A395100B339F}" dt="2026-06-23T10:56:52.979" v="6" actId="47"/>
        <pc:sldMkLst>
          <pc:docMk/>
          <pc:sldMk cId="2156177042" sldId="290"/>
        </pc:sldMkLst>
      </pc:sldChg>
      <pc:sldChg chg="del">
        <pc:chgData name="Rees, Helena (WIM) Staff" userId="74a6757a-e94d-4f63-b7bd-173204fd13b3" providerId="ADAL" clId="{86A3B598-96CF-4854-96E5-A395100B339F}" dt="2026-06-23T10:56:52.350" v="5" actId="47"/>
        <pc:sldMkLst>
          <pc:docMk/>
          <pc:sldMk cId="4251275779" sldId="291"/>
        </pc:sldMkLst>
      </pc:sldChg>
      <pc:sldChg chg="del">
        <pc:chgData name="Rees, Helena (WIM) Staff" userId="74a6757a-e94d-4f63-b7bd-173204fd13b3" providerId="ADAL" clId="{86A3B598-96CF-4854-96E5-A395100B339F}" dt="2026-06-23T10:56:53.680" v="7" actId="47"/>
        <pc:sldMkLst>
          <pc:docMk/>
          <pc:sldMk cId="3744493162" sldId="292"/>
        </pc:sldMkLst>
      </pc:sldChg>
      <pc:sldChg chg="del">
        <pc:chgData name="Rees, Helena (WIM) Staff" userId="74a6757a-e94d-4f63-b7bd-173204fd13b3" providerId="ADAL" clId="{86A3B598-96CF-4854-96E5-A395100B339F}" dt="2026-06-23T10:56:55.793" v="9" actId="47"/>
        <pc:sldMkLst>
          <pc:docMk/>
          <pc:sldMk cId="1560412637" sldId="293"/>
        </pc:sldMkLst>
      </pc:sldChg>
      <pc:sldChg chg="del">
        <pc:chgData name="Rees, Helena (WIM) Staff" userId="74a6757a-e94d-4f63-b7bd-173204fd13b3" providerId="ADAL" clId="{86A3B598-96CF-4854-96E5-A395100B339F}" dt="2026-06-23T10:56:56.612" v="10" actId="47"/>
        <pc:sldMkLst>
          <pc:docMk/>
          <pc:sldMk cId="3530844894" sldId="294"/>
        </pc:sldMkLst>
      </pc:sldChg>
      <pc:sldChg chg="del">
        <pc:chgData name="Rees, Helena (WIM) Staff" userId="74a6757a-e94d-4f63-b7bd-173204fd13b3" providerId="ADAL" clId="{86A3B598-96CF-4854-96E5-A395100B339F}" dt="2026-06-23T10:57:02.423" v="17" actId="47"/>
        <pc:sldMkLst>
          <pc:docMk/>
          <pc:sldMk cId="1258533465" sldId="296"/>
        </pc:sldMkLst>
      </pc:sldChg>
      <pc:sldChg chg="del">
        <pc:chgData name="Rees, Helena (WIM) Staff" userId="74a6757a-e94d-4f63-b7bd-173204fd13b3" providerId="ADAL" clId="{86A3B598-96CF-4854-96E5-A395100B339F}" dt="2026-06-23T10:56:57.567" v="11" actId="47"/>
        <pc:sldMkLst>
          <pc:docMk/>
          <pc:sldMk cId="2399641034" sldId="298"/>
        </pc:sldMkLst>
      </pc:sldChg>
      <pc:sldChg chg="del">
        <pc:chgData name="Rees, Helena (WIM) Staff" userId="74a6757a-e94d-4f63-b7bd-173204fd13b3" providerId="ADAL" clId="{86A3B598-96CF-4854-96E5-A395100B339F}" dt="2026-06-23T10:56:58.288" v="12" actId="47"/>
        <pc:sldMkLst>
          <pc:docMk/>
          <pc:sldMk cId="2296160574" sldId="299"/>
        </pc:sldMkLst>
      </pc:sldChg>
      <pc:sldChg chg="del">
        <pc:chgData name="Rees, Helena (WIM) Staff" userId="74a6757a-e94d-4f63-b7bd-173204fd13b3" providerId="ADAL" clId="{86A3B598-96CF-4854-96E5-A395100B339F}" dt="2026-06-23T10:56:59.211" v="13" actId="47"/>
        <pc:sldMkLst>
          <pc:docMk/>
          <pc:sldMk cId="1015600412" sldId="300"/>
        </pc:sldMkLst>
      </pc:sldChg>
      <pc:sldChg chg="del">
        <pc:chgData name="Rees, Helena (WIM) Staff" userId="74a6757a-e94d-4f63-b7bd-173204fd13b3" providerId="ADAL" clId="{86A3B598-96CF-4854-96E5-A395100B339F}" dt="2026-06-23T10:56:59.456" v="14" actId="47"/>
        <pc:sldMkLst>
          <pc:docMk/>
          <pc:sldMk cId="4061913262" sldId="301"/>
        </pc:sldMkLst>
      </pc:sldChg>
      <pc:sldChg chg="del">
        <pc:chgData name="Rees, Helena (WIM) Staff" userId="74a6757a-e94d-4f63-b7bd-173204fd13b3" providerId="ADAL" clId="{86A3B598-96CF-4854-96E5-A395100B339F}" dt="2026-06-23T10:57:00.723" v="15" actId="47"/>
        <pc:sldMkLst>
          <pc:docMk/>
          <pc:sldMk cId="3574126495" sldId="302"/>
        </pc:sldMkLst>
      </pc:sldChg>
      <pc:sldChg chg="del">
        <pc:chgData name="Rees, Helena (WIM) Staff" userId="74a6757a-e94d-4f63-b7bd-173204fd13b3" providerId="ADAL" clId="{86A3B598-96CF-4854-96E5-A395100B339F}" dt="2026-06-23T10:57:01.497" v="16" actId="47"/>
        <pc:sldMkLst>
          <pc:docMk/>
          <pc:sldMk cId="3712488003"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14A9B5-5CFE-4D9F-A964-26A06E01CD56}"/>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4D7775-ECB1-49E3-8B0F-9C107782C3B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CB9FDAC-A9EC-496F-9A87-A6B040655F42}" type="datetimeFigureOut">
              <a:rPr lang="en-GB" smtClean="0"/>
              <a:t>23/06/2026</a:t>
            </a:fld>
            <a:endParaRPr lang="en-GB"/>
          </a:p>
        </p:txBody>
      </p:sp>
      <p:sp>
        <p:nvSpPr>
          <p:cNvPr id="4" name="Footer Placeholder 3">
            <a:extLst>
              <a:ext uri="{FF2B5EF4-FFF2-40B4-BE49-F238E27FC236}">
                <a16:creationId xmlns:a16="http://schemas.microsoft.com/office/drawing/2014/main" id="{0470BB90-2CAB-433D-ABD4-A270D4C31D3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548A57-0D51-4732-99DA-0573A143FB8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C225FCC-62CC-4F5D-BF41-7B3C5A63553C}" type="slidenum">
              <a:rPr lang="en-GB" smtClean="0"/>
              <a:t>‹#›</a:t>
            </a:fld>
            <a:endParaRPr lang="en-GB"/>
          </a:p>
        </p:txBody>
      </p:sp>
    </p:spTree>
    <p:extLst>
      <p:ext uri="{BB962C8B-B14F-4D97-AF65-F5344CB8AC3E}">
        <p14:creationId xmlns:p14="http://schemas.microsoft.com/office/powerpoint/2010/main" val="28328624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332791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32269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9395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23CBCD-A9FE-4927-A96E-AE905F42C700}"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83811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23CBCD-A9FE-4927-A96E-AE905F42C700}" type="datetimeFigureOut">
              <a:rPr lang="en-GB" smtClean="0"/>
              <a:t>23/06/2026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5848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23CBCD-A9FE-4927-A96E-AE905F42C700}" type="datetimeFigureOut">
              <a:rPr lang="en-GB" smtClean="0"/>
              <a:t>23/06/2026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28965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23CBCD-A9FE-4927-A96E-AE905F42C700}" type="datetimeFigureOut">
              <a:rPr lang="en-GB" smtClean="0"/>
              <a:t>23/06/2026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87604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23CBCD-A9FE-4927-A96E-AE905F42C700}" type="datetimeFigureOut">
              <a:rPr lang="en-GB" smtClean="0"/>
              <a:t>23/06/2026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208158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3CBCD-A9FE-4927-A96E-AE905F42C700}" type="datetimeFigureOut">
              <a:rPr lang="en-GB" smtClean="0"/>
              <a:t>23/06/2026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100146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23CBCD-A9FE-4927-A96E-AE905F42C700}" type="datetimeFigureOut">
              <a:rPr lang="en-GB" smtClean="0"/>
              <a:t>23/06/2026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393666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23CBCD-A9FE-4927-A96E-AE905F42C700}" type="datetimeFigureOut">
              <a:rPr lang="en-GB" smtClean="0"/>
              <a:t>23/06/2026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A997E3-60C2-4911-ADA6-9DC5A1894074}" type="slidenum">
              <a:rPr lang="en-GB" smtClean="0"/>
              <a:t>‹#›</a:t>
            </a:fld>
            <a:endParaRPr lang="en-GB"/>
          </a:p>
        </p:txBody>
      </p:sp>
    </p:spTree>
    <p:extLst>
      <p:ext uri="{BB962C8B-B14F-4D97-AF65-F5344CB8AC3E}">
        <p14:creationId xmlns:p14="http://schemas.microsoft.com/office/powerpoint/2010/main" val="151446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3CBCD-A9FE-4927-A96E-AE905F42C700}" type="datetimeFigureOut">
              <a:rPr lang="en-GB" smtClean="0"/>
              <a:t>23/06/2026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997E3-60C2-4911-ADA6-9DC5A1894074}" type="slidenum">
              <a:rPr lang="en-GB" smtClean="0"/>
              <a:t>‹#›</a:t>
            </a:fld>
            <a:endParaRPr lang="en-GB"/>
          </a:p>
        </p:txBody>
      </p:sp>
    </p:spTree>
    <p:extLst>
      <p:ext uri="{BB962C8B-B14F-4D97-AF65-F5344CB8AC3E}">
        <p14:creationId xmlns:p14="http://schemas.microsoft.com/office/powerpoint/2010/main" val="149002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etoffice.gov.uk/learning/learn-about-the-weather/weather-phenomena/case-studies/great-stor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ationalgeographic.org/encyclopedia/la-nin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mel.noaa.gov/elnino/atom/48" TargetMode="External"/><Relationship Id="rId2" Type="http://schemas.openxmlformats.org/officeDocument/2006/relationships/hyperlink" Target="https://www.pmel.noaa.gov/elnino/what-is-la-nin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Data Set</a:t>
            </a:r>
          </a:p>
        </p:txBody>
      </p:sp>
      <p:sp>
        <p:nvSpPr>
          <p:cNvPr id="3" name="Subtitle 2"/>
          <p:cNvSpPr>
            <a:spLocks noGrp="1"/>
          </p:cNvSpPr>
          <p:nvPr>
            <p:ph type="subTitle" idx="1"/>
          </p:nvPr>
        </p:nvSpPr>
        <p:spPr/>
        <p:txBody>
          <a:bodyPr/>
          <a:lstStyle/>
          <a:p>
            <a:r>
              <a:rPr lang="en-GB" dirty="0"/>
              <a:t>SOLUTIONS</a:t>
            </a:r>
          </a:p>
        </p:txBody>
      </p:sp>
    </p:spTree>
    <p:extLst>
      <p:ext uri="{BB962C8B-B14F-4D97-AF65-F5344CB8AC3E}">
        <p14:creationId xmlns:p14="http://schemas.microsoft.com/office/powerpoint/2010/main" val="321063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data set</a:t>
            </a:r>
          </a:p>
        </p:txBody>
      </p:sp>
      <p:sp>
        <p:nvSpPr>
          <p:cNvPr id="3" name="Content Placeholder 2"/>
          <p:cNvSpPr>
            <a:spLocks noGrp="1"/>
          </p:cNvSpPr>
          <p:nvPr>
            <p:ph idx="1"/>
          </p:nvPr>
        </p:nvSpPr>
        <p:spPr/>
        <p:txBody>
          <a:bodyPr>
            <a:normAutofit/>
          </a:bodyPr>
          <a:lstStyle/>
          <a:p>
            <a:r>
              <a:rPr lang="en-GB" dirty="0"/>
              <a:t>What does the large data set show?</a:t>
            </a:r>
          </a:p>
          <a:p>
            <a:pPr marL="0" indent="0">
              <a:buNone/>
            </a:pPr>
            <a:endParaRPr lang="en-GB" dirty="0"/>
          </a:p>
          <a:p>
            <a:pPr marL="0" indent="0">
              <a:buNone/>
            </a:pPr>
            <a:endParaRPr lang="en-GB" dirty="0"/>
          </a:p>
          <a:p>
            <a:r>
              <a:rPr lang="en-GB" dirty="0"/>
              <a:t>Which two periods of time are included in the data set?</a:t>
            </a:r>
          </a:p>
          <a:p>
            <a:pPr marL="0" indent="0">
              <a:buNone/>
            </a:pPr>
            <a:r>
              <a:rPr lang="en-GB" dirty="0"/>
              <a:t> </a:t>
            </a:r>
          </a:p>
          <a:p>
            <a:pPr marL="0" indent="0">
              <a:buNone/>
            </a:pPr>
            <a:endParaRPr lang="en-GB" dirty="0"/>
          </a:p>
          <a:p>
            <a:r>
              <a:rPr lang="en-GB" dirty="0"/>
              <a:t>Did anything significant happen weather wise in either of the 2 time periods?</a:t>
            </a:r>
          </a:p>
          <a:p>
            <a:pPr marL="0" indent="0">
              <a:buNone/>
            </a:pPr>
            <a:endParaRPr lang="en-GB" dirty="0"/>
          </a:p>
          <a:p>
            <a:endParaRPr lang="en-GB" dirty="0"/>
          </a:p>
        </p:txBody>
      </p:sp>
    </p:spTree>
    <p:extLst>
      <p:ext uri="{BB962C8B-B14F-4D97-AF65-F5344CB8AC3E}">
        <p14:creationId xmlns:p14="http://schemas.microsoft.com/office/powerpoint/2010/main" val="374160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35"/>
            <a:ext cx="10515600" cy="1325563"/>
          </a:xfrm>
        </p:spPr>
        <p:txBody>
          <a:bodyPr/>
          <a:lstStyle/>
          <a:p>
            <a:r>
              <a:rPr lang="en-GB" dirty="0"/>
              <a:t>The data set - answers</a:t>
            </a:r>
          </a:p>
        </p:txBody>
      </p:sp>
      <p:sp>
        <p:nvSpPr>
          <p:cNvPr id="3" name="Content Placeholder 2"/>
          <p:cNvSpPr>
            <a:spLocks noGrp="1"/>
          </p:cNvSpPr>
          <p:nvPr>
            <p:ph idx="1"/>
          </p:nvPr>
        </p:nvSpPr>
        <p:spPr>
          <a:xfrm>
            <a:off x="838200" y="1285702"/>
            <a:ext cx="10515600" cy="4891261"/>
          </a:xfrm>
        </p:spPr>
        <p:txBody>
          <a:bodyPr>
            <a:normAutofit fontScale="85000" lnSpcReduction="20000"/>
          </a:bodyPr>
          <a:lstStyle/>
          <a:p>
            <a:r>
              <a:rPr lang="en-GB" dirty="0"/>
              <a:t>What does the large data set show?</a:t>
            </a:r>
          </a:p>
          <a:p>
            <a:r>
              <a:rPr lang="en-GB" dirty="0"/>
              <a:t>Which two periods of time are included in the data set?</a:t>
            </a:r>
          </a:p>
          <a:p>
            <a:pPr marL="0" indent="0">
              <a:buNone/>
            </a:pPr>
            <a:r>
              <a:rPr lang="en-GB" dirty="0"/>
              <a:t> </a:t>
            </a:r>
          </a:p>
          <a:p>
            <a:r>
              <a:rPr lang="en-GB" dirty="0">
                <a:solidFill>
                  <a:srgbClr val="FF0000"/>
                </a:solidFill>
              </a:rPr>
              <a:t>The data set consists of weather data samples provided by the Met Office for five UK weather stations and three overseas weather stations in the time periods </a:t>
            </a:r>
            <a:r>
              <a:rPr lang="en-GB" b="1" dirty="0">
                <a:solidFill>
                  <a:srgbClr val="FF0000"/>
                </a:solidFill>
              </a:rPr>
              <a:t>May to October 1987 and May to October 2015. </a:t>
            </a:r>
            <a:r>
              <a:rPr lang="en-GB" dirty="0">
                <a:solidFill>
                  <a:srgbClr val="FF0000"/>
                </a:solidFill>
              </a:rPr>
              <a:t>The weather stations are labelled on the maps shown: </a:t>
            </a:r>
            <a:br>
              <a:rPr lang="en-GB" dirty="0">
                <a:solidFill>
                  <a:srgbClr val="FF0000"/>
                </a:solidFill>
              </a:rPr>
            </a:br>
            <a:r>
              <a:rPr lang="en-GB" dirty="0">
                <a:solidFill>
                  <a:srgbClr val="FF0000"/>
                </a:solidFill>
              </a:rPr>
              <a:t>• in the UK - Camborne, Heathrow, </a:t>
            </a:r>
            <a:r>
              <a:rPr lang="en-GB" dirty="0" err="1">
                <a:solidFill>
                  <a:srgbClr val="FF0000"/>
                </a:solidFill>
              </a:rPr>
              <a:t>Hurn</a:t>
            </a:r>
            <a:r>
              <a:rPr lang="en-GB" dirty="0">
                <a:solidFill>
                  <a:srgbClr val="FF0000"/>
                </a:solidFill>
              </a:rPr>
              <a:t>, </a:t>
            </a:r>
            <a:r>
              <a:rPr lang="en-GB" dirty="0" err="1">
                <a:solidFill>
                  <a:srgbClr val="FF0000"/>
                </a:solidFill>
              </a:rPr>
              <a:t>Leeming</a:t>
            </a:r>
            <a:r>
              <a:rPr lang="en-GB" dirty="0">
                <a:solidFill>
                  <a:srgbClr val="FF0000"/>
                </a:solidFill>
              </a:rPr>
              <a:t> and </a:t>
            </a:r>
            <a:r>
              <a:rPr lang="en-GB" dirty="0" err="1">
                <a:solidFill>
                  <a:srgbClr val="FF0000"/>
                </a:solidFill>
              </a:rPr>
              <a:t>Leuchars</a:t>
            </a:r>
            <a:br>
              <a:rPr lang="en-GB" dirty="0">
                <a:solidFill>
                  <a:srgbClr val="FF0000"/>
                </a:solidFill>
              </a:rPr>
            </a:br>
            <a:r>
              <a:rPr lang="en-GB" dirty="0">
                <a:solidFill>
                  <a:srgbClr val="FF0000"/>
                </a:solidFill>
              </a:rPr>
              <a:t>• overseas - Beijing, Jacksonville and Perth</a:t>
            </a:r>
          </a:p>
          <a:p>
            <a:r>
              <a:rPr lang="en-GB" dirty="0">
                <a:solidFill>
                  <a:srgbClr val="FF0000"/>
                </a:solidFill>
              </a:rPr>
              <a:t>The Met Office provides data for a number of different weather variables. Our data set includes data for eleven variables recorded across the weather stations during the set periods of time</a:t>
            </a:r>
            <a:br>
              <a:rPr lang="en-GB" dirty="0"/>
            </a:br>
            <a:endParaRPr lang="en-GB" dirty="0"/>
          </a:p>
          <a:p>
            <a:r>
              <a:rPr lang="en-GB" dirty="0"/>
              <a:t>Did anything significant happen weather wise in either of the 2 time periods?</a:t>
            </a:r>
          </a:p>
          <a:p>
            <a:r>
              <a:rPr lang="en-GB" dirty="0">
                <a:hlinkClick r:id="rId2"/>
              </a:rPr>
              <a:t>great storm</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96713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Section 3</a:t>
            </a:r>
            <a:br>
              <a:rPr lang="en-GB" dirty="0"/>
            </a:br>
            <a:r>
              <a:rPr lang="en-GB" dirty="0"/>
              <a:t>Which stations are:</a:t>
            </a:r>
            <a:br>
              <a:rPr lang="en-GB" dirty="0"/>
            </a:br>
            <a:endParaRPr lang="en-GB" dirty="0"/>
          </a:p>
        </p:txBody>
      </p:sp>
      <p:sp>
        <p:nvSpPr>
          <p:cNvPr id="3" name="Content Placeholder 2"/>
          <p:cNvSpPr>
            <a:spLocks noGrp="1"/>
          </p:cNvSpPr>
          <p:nvPr>
            <p:ph idx="1"/>
          </p:nvPr>
        </p:nvSpPr>
        <p:spPr/>
        <p:txBody>
          <a:bodyPr>
            <a:normAutofit/>
          </a:bodyPr>
          <a:lstStyle/>
          <a:p>
            <a:r>
              <a:rPr lang="en-GB" dirty="0"/>
              <a:t>Coastal?</a:t>
            </a:r>
          </a:p>
          <a:p>
            <a:r>
              <a:rPr lang="en-GB" dirty="0"/>
              <a:t>Inland? </a:t>
            </a:r>
          </a:p>
          <a:p>
            <a:r>
              <a:rPr lang="en-GB" dirty="0"/>
              <a:t>Overseas? </a:t>
            </a:r>
          </a:p>
          <a:p>
            <a:r>
              <a:rPr lang="en-GB" dirty="0"/>
              <a:t>Most southern?</a:t>
            </a:r>
          </a:p>
          <a:p>
            <a:r>
              <a:rPr lang="en-GB" dirty="0"/>
              <a:t>Most northern? </a:t>
            </a:r>
          </a:p>
          <a:p>
            <a:r>
              <a:rPr lang="en-GB" dirty="0"/>
              <a:t>Northern hemisphere?</a:t>
            </a:r>
          </a:p>
          <a:p>
            <a:r>
              <a:rPr lang="en-GB" dirty="0"/>
              <a:t>Southern hemisphere?</a:t>
            </a:r>
          </a:p>
          <a:p>
            <a:r>
              <a:rPr lang="en-GB" dirty="0"/>
              <a:t>Which have the highest/lowest altitude?</a:t>
            </a:r>
          </a:p>
          <a:p>
            <a:endParaRPr lang="en-GB" dirty="0"/>
          </a:p>
        </p:txBody>
      </p:sp>
    </p:spTree>
    <p:extLst>
      <p:ext uri="{BB962C8B-B14F-4D97-AF65-F5344CB8AC3E}">
        <p14:creationId xmlns:p14="http://schemas.microsoft.com/office/powerpoint/2010/main" val="39128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057"/>
          </a:xfrm>
        </p:spPr>
        <p:txBody>
          <a:bodyPr>
            <a:normAutofit fontScale="90000"/>
          </a:bodyPr>
          <a:lstStyle/>
          <a:p>
            <a:r>
              <a:rPr lang="en-GB" dirty="0"/>
              <a:t>Which stations are:</a:t>
            </a:r>
            <a:br>
              <a:rPr lang="en-GB" dirty="0"/>
            </a:br>
            <a:endParaRPr lang="en-GB" dirty="0"/>
          </a:p>
        </p:txBody>
      </p:sp>
      <p:sp>
        <p:nvSpPr>
          <p:cNvPr id="3" name="Content Placeholder 2"/>
          <p:cNvSpPr>
            <a:spLocks noGrp="1"/>
          </p:cNvSpPr>
          <p:nvPr>
            <p:ph idx="1"/>
          </p:nvPr>
        </p:nvSpPr>
        <p:spPr>
          <a:xfrm>
            <a:off x="838200" y="1260182"/>
            <a:ext cx="10515600" cy="5209774"/>
          </a:xfrm>
        </p:spPr>
        <p:txBody>
          <a:bodyPr>
            <a:normAutofit/>
          </a:bodyPr>
          <a:lstStyle/>
          <a:p>
            <a:r>
              <a:rPr lang="en-GB" dirty="0"/>
              <a:t>Coastal? </a:t>
            </a:r>
            <a:r>
              <a:rPr lang="en-GB" dirty="0">
                <a:solidFill>
                  <a:srgbClr val="FF0000"/>
                </a:solidFill>
              </a:rPr>
              <a:t>Perth, Jacksonville, Camborne, </a:t>
            </a:r>
            <a:r>
              <a:rPr lang="en-GB" dirty="0" err="1">
                <a:solidFill>
                  <a:srgbClr val="FF0000"/>
                </a:solidFill>
              </a:rPr>
              <a:t>Hurn</a:t>
            </a:r>
            <a:r>
              <a:rPr lang="en-GB" dirty="0">
                <a:solidFill>
                  <a:srgbClr val="FF0000"/>
                </a:solidFill>
              </a:rPr>
              <a:t>, </a:t>
            </a:r>
            <a:r>
              <a:rPr lang="en-GB" dirty="0" err="1">
                <a:solidFill>
                  <a:srgbClr val="FF0000"/>
                </a:solidFill>
              </a:rPr>
              <a:t>Leuchars</a:t>
            </a:r>
            <a:endParaRPr lang="en-GB" dirty="0">
              <a:solidFill>
                <a:srgbClr val="FF0000"/>
              </a:solidFill>
            </a:endParaRPr>
          </a:p>
          <a:p>
            <a:r>
              <a:rPr lang="en-GB" dirty="0"/>
              <a:t>Inland? </a:t>
            </a:r>
            <a:r>
              <a:rPr lang="en-GB" dirty="0" err="1">
                <a:solidFill>
                  <a:srgbClr val="FF0000"/>
                </a:solidFill>
              </a:rPr>
              <a:t>Leeming</a:t>
            </a:r>
            <a:r>
              <a:rPr lang="en-GB" dirty="0">
                <a:solidFill>
                  <a:srgbClr val="FF0000"/>
                </a:solidFill>
              </a:rPr>
              <a:t>, Heathrow, Beijing</a:t>
            </a:r>
          </a:p>
          <a:p>
            <a:r>
              <a:rPr lang="en-GB" dirty="0"/>
              <a:t>Overseas? </a:t>
            </a:r>
            <a:r>
              <a:rPr lang="en-GB" dirty="0">
                <a:solidFill>
                  <a:srgbClr val="FF0000"/>
                </a:solidFill>
              </a:rPr>
              <a:t>Jacksonville, Perth, Beijing</a:t>
            </a:r>
          </a:p>
          <a:p>
            <a:r>
              <a:rPr lang="en-GB" dirty="0"/>
              <a:t>Most southern? </a:t>
            </a:r>
            <a:r>
              <a:rPr lang="en-GB" dirty="0">
                <a:solidFill>
                  <a:srgbClr val="FF0000"/>
                </a:solidFill>
              </a:rPr>
              <a:t>Perth (Camborne in UK)</a:t>
            </a:r>
          </a:p>
          <a:p>
            <a:r>
              <a:rPr lang="en-GB" dirty="0"/>
              <a:t>Most northern? </a:t>
            </a:r>
            <a:r>
              <a:rPr lang="en-GB" dirty="0" err="1">
                <a:solidFill>
                  <a:srgbClr val="FF0000"/>
                </a:solidFill>
              </a:rPr>
              <a:t>Leuchars</a:t>
            </a:r>
            <a:endParaRPr lang="en-GB" dirty="0">
              <a:solidFill>
                <a:srgbClr val="FF0000"/>
              </a:solidFill>
            </a:endParaRPr>
          </a:p>
          <a:p>
            <a:r>
              <a:rPr lang="en-GB" dirty="0"/>
              <a:t>Northern hemisphere?</a:t>
            </a:r>
            <a:r>
              <a:rPr lang="en-GB" dirty="0">
                <a:solidFill>
                  <a:srgbClr val="FF0000"/>
                </a:solidFill>
              </a:rPr>
              <a:t> Beijing, Jacksonville, UK</a:t>
            </a:r>
            <a:endParaRPr lang="en-GB" dirty="0"/>
          </a:p>
          <a:p>
            <a:r>
              <a:rPr lang="en-GB" dirty="0"/>
              <a:t>Southern hemisphere? </a:t>
            </a:r>
            <a:r>
              <a:rPr lang="en-GB" dirty="0">
                <a:solidFill>
                  <a:srgbClr val="FF0000"/>
                </a:solidFill>
              </a:rPr>
              <a:t>Perth</a:t>
            </a:r>
          </a:p>
          <a:p>
            <a:r>
              <a:rPr lang="en-GB" dirty="0"/>
              <a:t>Which have the highest/lowest altitude?</a:t>
            </a:r>
          </a:p>
          <a:p>
            <a:pPr marL="0" indent="714375">
              <a:buNone/>
            </a:pPr>
            <a:r>
              <a:rPr lang="en-GB" dirty="0">
                <a:solidFill>
                  <a:srgbClr val="FF0000"/>
                </a:solidFill>
              </a:rPr>
              <a:t>Lowest: Jacksonville (4.88m)</a:t>
            </a:r>
          </a:p>
          <a:p>
            <a:pPr marL="0" indent="714375">
              <a:buNone/>
            </a:pPr>
            <a:r>
              <a:rPr lang="en-GB" dirty="0">
                <a:solidFill>
                  <a:srgbClr val="FF0000"/>
                </a:solidFill>
              </a:rPr>
              <a:t>Highest: Camborne (225m)</a:t>
            </a:r>
          </a:p>
          <a:p>
            <a:endParaRPr lang="en-GB" dirty="0"/>
          </a:p>
        </p:txBody>
      </p:sp>
    </p:spTree>
    <p:extLst>
      <p:ext uri="{BB962C8B-B14F-4D97-AF65-F5344CB8AC3E}">
        <p14:creationId xmlns:p14="http://schemas.microsoft.com/office/powerpoint/2010/main" val="117565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Is there any thing significant weather wise you should be aware of for the overseas stations?</a:t>
            </a:r>
          </a:p>
          <a:p>
            <a:endParaRPr lang="en-GB" dirty="0"/>
          </a:p>
          <a:p>
            <a:endParaRPr lang="en-GB" dirty="0"/>
          </a:p>
          <a:p>
            <a:endParaRPr lang="en-GB" dirty="0"/>
          </a:p>
        </p:txBody>
      </p:sp>
    </p:spTree>
    <p:extLst>
      <p:ext uri="{BB962C8B-B14F-4D97-AF65-F5344CB8AC3E}">
        <p14:creationId xmlns:p14="http://schemas.microsoft.com/office/powerpoint/2010/main" val="247286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Is there any thing significant weather wise you should be aware of for the overseas stations?</a:t>
            </a:r>
            <a:br>
              <a:rPr lang="en-GB" dirty="0"/>
            </a:br>
            <a:br>
              <a:rPr lang="en-GB" dirty="0"/>
            </a:br>
            <a:r>
              <a:rPr lang="en-GB" dirty="0">
                <a:hlinkClick r:id="rId2"/>
              </a:rPr>
              <a:t>La Niña - National Geographic Society</a:t>
            </a:r>
            <a:endParaRPr lang="en-GB" dirty="0"/>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443343" y="2719735"/>
            <a:ext cx="6196965" cy="3287572"/>
          </a:xfrm>
          <a:prstGeom prst="rect">
            <a:avLst/>
          </a:prstGeom>
        </p:spPr>
      </p:pic>
      <p:pic>
        <p:nvPicPr>
          <p:cNvPr id="5" name="Picture 4"/>
          <p:cNvPicPr>
            <a:picLocks noChangeAspect="1"/>
          </p:cNvPicPr>
          <p:nvPr/>
        </p:nvPicPr>
        <p:blipFill>
          <a:blip r:embed="rId4"/>
          <a:stretch>
            <a:fillRect/>
          </a:stretch>
        </p:blipFill>
        <p:spPr>
          <a:xfrm>
            <a:off x="6981219" y="2719735"/>
            <a:ext cx="4966941" cy="3016378"/>
          </a:xfrm>
          <a:prstGeom prst="rect">
            <a:avLst/>
          </a:prstGeom>
        </p:spPr>
      </p:pic>
      <p:sp>
        <p:nvSpPr>
          <p:cNvPr id="6" name="5-Point Star 5"/>
          <p:cNvSpPr/>
          <p:nvPr/>
        </p:nvSpPr>
        <p:spPr>
          <a:xfrm>
            <a:off x="10838969" y="230188"/>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560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La Niña</a:t>
            </a:r>
            <a:endParaRPr lang="en-GB" dirty="0"/>
          </a:p>
        </p:txBody>
      </p:sp>
      <p:sp>
        <p:nvSpPr>
          <p:cNvPr id="3" name="Content Placeholder 2"/>
          <p:cNvSpPr>
            <a:spLocks noGrp="1"/>
          </p:cNvSpPr>
          <p:nvPr>
            <p:ph idx="1"/>
          </p:nvPr>
        </p:nvSpPr>
        <p:spPr/>
        <p:txBody>
          <a:bodyPr>
            <a:normAutofit lnSpcReduction="10000"/>
          </a:bodyPr>
          <a:lstStyle/>
          <a:p>
            <a:r>
              <a:rPr lang="en-GB" dirty="0">
                <a:effectLst/>
              </a:rPr>
              <a:t>La Niña is a climate pattern that describes the cooling of surface ocean waters along the tropical west coast of South America. La Nina is considered to be the counterpart to El Nino, which is characterized by unusually warm ocean temperatures in the equatorial region of the Pacific Ocean. </a:t>
            </a:r>
          </a:p>
          <a:p>
            <a:r>
              <a:rPr lang="en-GB" dirty="0">
                <a:effectLst/>
              </a:rPr>
              <a:t> </a:t>
            </a:r>
          </a:p>
          <a:p>
            <a:r>
              <a:rPr lang="en-GB" dirty="0">
                <a:effectLst/>
              </a:rPr>
              <a:t>Together, La Niña and El Niño are the "cold" (La Niña) and "warm" (El Niño) phases of the El Nino-Southern Oscillation (ENSO). ENSO is series of linked weather- and ocean-related phenomena. Besides unusually warm or cool sea-surface temperatures, ENSO is also characterized by changes in atmospheric pressure.</a:t>
            </a:r>
          </a:p>
          <a:p>
            <a:endParaRPr lang="en-GB" dirty="0"/>
          </a:p>
        </p:txBody>
      </p:sp>
      <p:sp>
        <p:nvSpPr>
          <p:cNvPr id="4" name="5-Point Star 3"/>
          <p:cNvSpPr/>
          <p:nvPr/>
        </p:nvSpPr>
        <p:spPr>
          <a:xfrm>
            <a:off x="10838969" y="230188"/>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83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La Niña</a:t>
            </a:r>
            <a:endParaRPr lang="en-GB" dirty="0"/>
          </a:p>
        </p:txBody>
      </p:sp>
      <p:sp>
        <p:nvSpPr>
          <p:cNvPr id="3" name="Content Placeholder 2"/>
          <p:cNvSpPr>
            <a:spLocks noGrp="1"/>
          </p:cNvSpPr>
          <p:nvPr>
            <p:ph idx="1"/>
          </p:nvPr>
        </p:nvSpPr>
        <p:spPr/>
        <p:txBody>
          <a:bodyPr/>
          <a:lstStyle/>
          <a:p>
            <a:r>
              <a:rPr lang="en-GB" dirty="0">
                <a:effectLst/>
              </a:rPr>
              <a:t>La Niña is caused by a build-up of cooler-than-normal waters in the tropical Pacific, the area of the Pacific Ocean between the Tropic of Cancer and the Tropic of Capricorn. Unusually strong, eastward-moving trade winds and ocean currents bring this cold water to the surface, a process known as upwelling. </a:t>
            </a:r>
          </a:p>
          <a:p>
            <a:r>
              <a:rPr lang="en-GB" dirty="0">
                <a:effectLst/>
              </a:rPr>
              <a:t> </a:t>
            </a:r>
          </a:p>
          <a:p>
            <a:r>
              <a:rPr lang="en-GB" dirty="0">
                <a:effectLst/>
              </a:rPr>
              <a:t>Upwelling can cause a drastic drop in sea-surface temperature. Coastal sea-surface temperatures near Ecuador and Peru dropped nearly 4 degrees Celsius (7 degrees Fahrenheit) during the 1988-89 La Niña event. </a:t>
            </a:r>
          </a:p>
          <a:p>
            <a:endParaRPr lang="en-GB" dirty="0"/>
          </a:p>
        </p:txBody>
      </p:sp>
      <p:sp>
        <p:nvSpPr>
          <p:cNvPr id="4" name="5-Point Star 3"/>
          <p:cNvSpPr/>
          <p:nvPr/>
        </p:nvSpPr>
        <p:spPr>
          <a:xfrm>
            <a:off x="10838969" y="230188"/>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938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43594" y="-95920"/>
            <a:ext cx="9842268" cy="7010262"/>
          </a:xfrm>
          <a:prstGeom prst="rect">
            <a:avLst/>
          </a:prstGeom>
        </p:spPr>
      </p:pic>
      <p:sp>
        <p:nvSpPr>
          <p:cNvPr id="5" name="5-Point Star 4"/>
          <p:cNvSpPr/>
          <p:nvPr/>
        </p:nvSpPr>
        <p:spPr>
          <a:xfrm>
            <a:off x="10838969" y="237872"/>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289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2211185" y="-4104"/>
            <a:ext cx="6766560" cy="6976589"/>
          </a:xfrm>
          <a:prstGeom prst="rect">
            <a:avLst/>
          </a:prstGeom>
        </p:spPr>
      </p:pic>
      <p:sp>
        <p:nvSpPr>
          <p:cNvPr id="4" name="5-Point Star 3"/>
          <p:cNvSpPr/>
          <p:nvPr/>
        </p:nvSpPr>
        <p:spPr>
          <a:xfrm>
            <a:off x="10838969" y="230188"/>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20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Data Set</a:t>
            </a:r>
            <a:br>
              <a:rPr lang="en-GB" dirty="0"/>
            </a:br>
            <a:endParaRPr lang="en-GB" dirty="0"/>
          </a:p>
        </p:txBody>
      </p:sp>
      <p:sp>
        <p:nvSpPr>
          <p:cNvPr id="3" name="Content Placeholder 2"/>
          <p:cNvSpPr>
            <a:spLocks noGrp="1"/>
          </p:cNvSpPr>
          <p:nvPr>
            <p:ph idx="1"/>
          </p:nvPr>
        </p:nvSpPr>
        <p:spPr/>
        <p:txBody>
          <a:bodyPr/>
          <a:lstStyle/>
          <a:p>
            <a:r>
              <a:rPr lang="en-GB" dirty="0"/>
              <a:t>As part of the Statistics element of the course</a:t>
            </a:r>
          </a:p>
          <a:p>
            <a:r>
              <a:rPr lang="en-GB" dirty="0"/>
              <a:t>You will be required to familiarise yourself with a large data set</a:t>
            </a:r>
          </a:p>
          <a:p>
            <a:r>
              <a:rPr lang="en-GB" dirty="0"/>
              <a:t>Whilst you will not be required to know all of it you will be manipulating the data throughout your course</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13988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El Niño</a:t>
            </a:r>
            <a:endParaRPr lang="en-GB" dirty="0"/>
          </a:p>
        </p:txBody>
      </p:sp>
      <p:sp>
        <p:nvSpPr>
          <p:cNvPr id="3" name="Content Placeholder 2"/>
          <p:cNvSpPr>
            <a:spLocks noGrp="1"/>
          </p:cNvSpPr>
          <p:nvPr>
            <p:ph idx="1"/>
          </p:nvPr>
        </p:nvSpPr>
        <p:spPr/>
        <p:txBody>
          <a:bodyPr>
            <a:normAutofit fontScale="92500" lnSpcReduction="10000"/>
          </a:bodyPr>
          <a:lstStyle/>
          <a:p>
            <a:r>
              <a:rPr lang="en-GB" dirty="0"/>
              <a:t>As El Niño brings rain to South America, it brings droughts to Indonesia and Australia. These droughts threaten the region’s water supplies, as reservoirs dry and rivers carry less water. Agriculture, which depends on water for irrigation, is threatened. </a:t>
            </a:r>
          </a:p>
          <a:p>
            <a:pPr marL="0" indent="0">
              <a:buNone/>
            </a:pPr>
            <a:endParaRPr lang="en-GB" dirty="0"/>
          </a:p>
          <a:p>
            <a:r>
              <a:rPr lang="en-GB" dirty="0"/>
              <a:t>Stronger El Niño events also disrupt global atmospheric circulation. Global atmospheric circulation is the large-scale movement of air that helps distribute thermal energy (heat) across the surface of the Earth. The eastward movement of oceanic and atmospheric heat sources cause unusually severe winter weather at the higher latitudes of North and South America. Regions as far north as the U.S. states of California and Washington may experience longer, colder winters because of El Niño.</a:t>
            </a:r>
          </a:p>
          <a:p>
            <a:endParaRPr lang="en-GB" dirty="0"/>
          </a:p>
        </p:txBody>
      </p:sp>
      <p:sp>
        <p:nvSpPr>
          <p:cNvPr id="4" name="5-Point Star 3"/>
          <p:cNvSpPr/>
          <p:nvPr/>
        </p:nvSpPr>
        <p:spPr>
          <a:xfrm>
            <a:off x="10838969" y="230188"/>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080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El Niño</a:t>
            </a:r>
            <a:endParaRPr lang="en-GB" dirty="0"/>
          </a:p>
        </p:txBody>
      </p:sp>
      <p:sp>
        <p:nvSpPr>
          <p:cNvPr id="3" name="Content Placeholder 2"/>
          <p:cNvSpPr>
            <a:spLocks noGrp="1"/>
          </p:cNvSpPr>
          <p:nvPr>
            <p:ph idx="1"/>
          </p:nvPr>
        </p:nvSpPr>
        <p:spPr/>
        <p:txBody>
          <a:bodyPr>
            <a:normAutofit lnSpcReduction="10000"/>
          </a:bodyPr>
          <a:lstStyle/>
          <a:p>
            <a:pPr fontAlgn="base"/>
            <a:r>
              <a:rPr lang="en-GB" dirty="0">
                <a:effectLst/>
              </a:rPr>
              <a:t>El Niño is characterized by unusually warm ocean temperatures in the Equatorial Pacific, as opposed to </a:t>
            </a:r>
            <a:r>
              <a:rPr lang="en-GB" dirty="0">
                <a:effectLst/>
                <a:hlinkClick r:id="rId2"/>
              </a:rPr>
              <a:t>La Niña</a:t>
            </a:r>
            <a:r>
              <a:rPr lang="en-GB" dirty="0">
                <a:effectLst/>
              </a:rPr>
              <a:t>, which is characterized by unusually cold ocean temperatures in the Equatorial Pacific. El Niño is an oscillation of the ocean-atmosphere system in the tropical Pacific having important consequences for </a:t>
            </a:r>
            <a:r>
              <a:rPr lang="en-GB" dirty="0">
                <a:effectLst/>
                <a:hlinkClick r:id="rId3"/>
              </a:rPr>
              <a:t>weather around the globe</a:t>
            </a:r>
            <a:r>
              <a:rPr lang="en-GB" dirty="0">
                <a:effectLst/>
              </a:rPr>
              <a:t>.</a:t>
            </a:r>
          </a:p>
          <a:p>
            <a:pPr fontAlgn="base"/>
            <a:r>
              <a:rPr lang="en-GB" dirty="0">
                <a:effectLst/>
              </a:rPr>
              <a:t>Among these consequences are increased rainfall across the southern tier of the US and in Peru, which has caused destructive flooding, and drought in the West Pacific, sometimes associated with devastating brush fires in Australia. Observations of conditions in the tropical Pacific are considered essential for the prediction of short term (a few months to 1 year) climate variations.</a:t>
            </a:r>
          </a:p>
          <a:p>
            <a:endParaRPr lang="en-GB" dirty="0"/>
          </a:p>
        </p:txBody>
      </p:sp>
      <p:sp>
        <p:nvSpPr>
          <p:cNvPr id="4" name="5-Point Star 3"/>
          <p:cNvSpPr/>
          <p:nvPr/>
        </p:nvSpPr>
        <p:spPr>
          <a:xfrm>
            <a:off x="10838969" y="230188"/>
            <a:ext cx="1029661" cy="956529"/>
          </a:xfrm>
          <a:prstGeom prst="star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465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Measurement </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GB" dirty="0"/>
              <a:t>What is the Beaufort scale and what does it measure?</a:t>
            </a:r>
          </a:p>
          <a:p>
            <a:pPr marL="0" indent="0">
              <a:buNone/>
            </a:pPr>
            <a:r>
              <a:rPr lang="en-GB" dirty="0"/>
              <a:t> </a:t>
            </a:r>
          </a:p>
          <a:p>
            <a:r>
              <a:rPr lang="en-GB" dirty="0"/>
              <a:t>How do you measure cloud cover ? </a:t>
            </a:r>
          </a:p>
          <a:p>
            <a:endParaRPr lang="en-GB" dirty="0"/>
          </a:p>
          <a:p>
            <a:r>
              <a:rPr lang="en-GB" dirty="0"/>
              <a:t>What unit of measurement is used for cloud cover?</a:t>
            </a:r>
          </a:p>
          <a:p>
            <a:endParaRPr lang="en-GB" dirty="0"/>
          </a:p>
          <a:p>
            <a:r>
              <a:rPr lang="en-GB" dirty="0"/>
              <a:t>What is a knot? </a:t>
            </a:r>
          </a:p>
          <a:p>
            <a:endParaRPr lang="en-GB" dirty="0"/>
          </a:p>
          <a:p>
            <a:r>
              <a:rPr lang="en-GB" dirty="0"/>
              <a:t>What is measured in knots?</a:t>
            </a:r>
          </a:p>
        </p:txBody>
      </p:sp>
    </p:spTree>
    <p:extLst>
      <p:ext uri="{BB962C8B-B14F-4D97-AF65-F5344CB8AC3E}">
        <p14:creationId xmlns:p14="http://schemas.microsoft.com/office/powerpoint/2010/main" val="3918956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Measurement</a:t>
            </a:r>
          </a:p>
        </p:txBody>
      </p:sp>
      <p:sp>
        <p:nvSpPr>
          <p:cNvPr id="3" name="Content Placeholder 2"/>
          <p:cNvSpPr>
            <a:spLocks noGrp="1"/>
          </p:cNvSpPr>
          <p:nvPr>
            <p:ph idx="1"/>
          </p:nvPr>
        </p:nvSpPr>
        <p:spPr>
          <a:xfrm>
            <a:off x="838200" y="1613647"/>
            <a:ext cx="10515600" cy="4563316"/>
          </a:xfrm>
        </p:spPr>
        <p:txBody>
          <a:bodyPr>
            <a:normAutofit/>
          </a:bodyPr>
          <a:lstStyle/>
          <a:p>
            <a:r>
              <a:rPr lang="en-GB" dirty="0"/>
              <a:t>What is the Beaufort scale and what does it measure? </a:t>
            </a:r>
            <a:r>
              <a:rPr lang="en-GB" dirty="0">
                <a:solidFill>
                  <a:srgbClr val="FF0000"/>
                </a:solidFill>
              </a:rPr>
              <a:t>A scale that measures and categorises the speed of the wind. In the UK the direction of wind and gust is also given in cardinal directions.</a:t>
            </a:r>
          </a:p>
          <a:p>
            <a:r>
              <a:rPr lang="en-GB" dirty="0"/>
              <a:t>How do you measure cloud cover ?  </a:t>
            </a:r>
            <a:r>
              <a:rPr lang="en-GB" dirty="0">
                <a:solidFill>
                  <a:srgbClr val="FF0000"/>
                </a:solidFill>
              </a:rPr>
              <a:t>Cloud cover is the fraction of the celestial dome covered by cloud. in eighths (Oktas).</a:t>
            </a:r>
            <a:endParaRPr lang="en-GB" dirty="0"/>
          </a:p>
          <a:p>
            <a:pPr marL="0" indent="0">
              <a:buNone/>
            </a:pPr>
            <a:endParaRPr lang="en-GB" dirty="0"/>
          </a:p>
          <a:p>
            <a:r>
              <a:rPr lang="en-GB" dirty="0"/>
              <a:t>What is a knot?  </a:t>
            </a:r>
            <a:r>
              <a:rPr lang="en-GB" dirty="0">
                <a:solidFill>
                  <a:srgbClr val="FF0000"/>
                </a:solidFill>
              </a:rPr>
              <a:t>1 knot = 1.15mph</a:t>
            </a:r>
          </a:p>
          <a:p>
            <a:endParaRPr lang="en-GB" dirty="0"/>
          </a:p>
          <a:p>
            <a:r>
              <a:rPr lang="en-GB" dirty="0"/>
              <a:t>What is measured in knots?</a:t>
            </a:r>
            <a:r>
              <a:rPr lang="en-GB" dirty="0">
                <a:solidFill>
                  <a:srgbClr val="FF0000"/>
                </a:solidFill>
              </a:rPr>
              <a:t> Wind speed</a:t>
            </a:r>
            <a:endParaRPr lang="en-GB" dirty="0"/>
          </a:p>
        </p:txBody>
      </p:sp>
    </p:spTree>
    <p:extLst>
      <p:ext uri="{BB962C8B-B14F-4D97-AF65-F5344CB8AC3E}">
        <p14:creationId xmlns:p14="http://schemas.microsoft.com/office/powerpoint/2010/main" val="215412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Section 4 Measurement</a:t>
            </a:r>
          </a:p>
        </p:txBody>
      </p:sp>
      <p:sp>
        <p:nvSpPr>
          <p:cNvPr id="3" name="Content Placeholder 2"/>
          <p:cNvSpPr>
            <a:spLocks noGrp="1"/>
          </p:cNvSpPr>
          <p:nvPr>
            <p:ph idx="1"/>
          </p:nvPr>
        </p:nvSpPr>
        <p:spPr>
          <a:xfrm>
            <a:off x="838200" y="1690688"/>
            <a:ext cx="10515600" cy="4648640"/>
          </a:xfrm>
        </p:spPr>
        <p:txBody>
          <a:bodyPr>
            <a:normAutofit fontScale="92500" lnSpcReduction="20000"/>
          </a:bodyPr>
          <a:lstStyle/>
          <a:p>
            <a:r>
              <a:rPr lang="en-GB" dirty="0"/>
              <a:t>How do you measure a gust of wind? </a:t>
            </a:r>
          </a:p>
          <a:p>
            <a:endParaRPr lang="en-GB" dirty="0"/>
          </a:p>
          <a:p>
            <a:r>
              <a:rPr lang="en-GB" dirty="0"/>
              <a:t>How do your measure daily mean pressure?</a:t>
            </a:r>
          </a:p>
          <a:p>
            <a:endParaRPr lang="en-GB" dirty="0"/>
          </a:p>
          <a:p>
            <a:r>
              <a:rPr lang="en-GB" dirty="0"/>
              <a:t>What is daily mean pressure?</a:t>
            </a:r>
          </a:p>
          <a:p>
            <a:endParaRPr lang="en-GB" dirty="0"/>
          </a:p>
          <a:p>
            <a:r>
              <a:rPr lang="en-GB" dirty="0"/>
              <a:t>What is daily maximum relative humidity? What is cardinal direction?</a:t>
            </a:r>
          </a:p>
          <a:p>
            <a:endParaRPr lang="en-GB" dirty="0"/>
          </a:p>
          <a:p>
            <a:r>
              <a:rPr lang="en-GB" dirty="0"/>
              <a:t>How is visibility measured? </a:t>
            </a:r>
          </a:p>
          <a:p>
            <a:endParaRPr lang="en-GB" dirty="0"/>
          </a:p>
          <a:p>
            <a:r>
              <a:rPr lang="en-GB" dirty="0"/>
              <a:t>If something is recorded as </a:t>
            </a:r>
            <a:r>
              <a:rPr lang="en-GB" dirty="0" err="1"/>
              <a:t>Tr</a:t>
            </a:r>
            <a:r>
              <a:rPr lang="en-GB" dirty="0"/>
              <a:t> what does this mean?</a:t>
            </a:r>
          </a:p>
          <a:p>
            <a:endParaRPr lang="en-GB" dirty="0"/>
          </a:p>
          <a:p>
            <a:endParaRPr lang="en-GB" dirty="0"/>
          </a:p>
        </p:txBody>
      </p:sp>
    </p:spTree>
    <p:extLst>
      <p:ext uri="{BB962C8B-B14F-4D97-AF65-F5344CB8AC3E}">
        <p14:creationId xmlns:p14="http://schemas.microsoft.com/office/powerpoint/2010/main" val="335045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813"/>
            <a:ext cx="10515600" cy="879688"/>
          </a:xfrm>
        </p:spPr>
        <p:txBody>
          <a:bodyPr/>
          <a:lstStyle/>
          <a:p>
            <a:r>
              <a:rPr lang="en-GB" dirty="0"/>
              <a:t>Section 4 Measurement - answers</a:t>
            </a:r>
          </a:p>
        </p:txBody>
      </p:sp>
      <p:sp>
        <p:nvSpPr>
          <p:cNvPr id="3" name="Content Placeholder 2"/>
          <p:cNvSpPr>
            <a:spLocks noGrp="1"/>
          </p:cNvSpPr>
          <p:nvPr>
            <p:ph idx="1"/>
          </p:nvPr>
        </p:nvSpPr>
        <p:spPr>
          <a:xfrm>
            <a:off x="468726" y="1106502"/>
            <a:ext cx="11380054" cy="5070462"/>
          </a:xfrm>
        </p:spPr>
        <p:txBody>
          <a:bodyPr>
            <a:noAutofit/>
          </a:bodyPr>
          <a:lstStyle/>
          <a:p>
            <a:r>
              <a:rPr lang="en-GB" sz="1900" dirty="0"/>
              <a:t>How do you measure a gust of wind?  </a:t>
            </a:r>
            <a:r>
              <a:rPr lang="en-GB" sz="1900" dirty="0">
                <a:solidFill>
                  <a:srgbClr val="FF0000"/>
                </a:solidFill>
              </a:rPr>
              <a:t>The maximum instantaneous speed that occurred during the 24 hour period from 0000. </a:t>
            </a:r>
          </a:p>
          <a:p>
            <a:pPr marL="446088" indent="0">
              <a:buNone/>
            </a:pPr>
            <a:r>
              <a:rPr lang="en-GB" sz="1900" dirty="0">
                <a:solidFill>
                  <a:srgbClr val="FF0000"/>
                </a:solidFill>
              </a:rPr>
              <a:t>The direction of the maximum gust is that direction from which the wind was blowing when the maximum gust during the hour commencing at the time of entry occurred, and is measured in degrees from true north.</a:t>
            </a:r>
          </a:p>
          <a:p>
            <a:r>
              <a:rPr lang="en-GB" sz="1900" dirty="0"/>
              <a:t>How do you measure daily mean pressure? </a:t>
            </a:r>
            <a:r>
              <a:rPr lang="en-GB" sz="1900" dirty="0">
                <a:solidFill>
                  <a:srgbClr val="FF0000"/>
                </a:solidFill>
              </a:rPr>
              <a:t>Previously the </a:t>
            </a:r>
            <a:r>
              <a:rPr lang="en-GB" sz="1900" dirty="0" err="1">
                <a:solidFill>
                  <a:srgbClr val="FF0000"/>
                </a:solidFill>
              </a:rPr>
              <a:t>millibar</a:t>
            </a:r>
            <a:r>
              <a:rPr lang="en-GB" sz="1900" dirty="0">
                <a:solidFill>
                  <a:srgbClr val="FF0000"/>
                </a:solidFill>
              </a:rPr>
              <a:t> (one bar = 1000 </a:t>
            </a:r>
            <a:r>
              <a:rPr lang="en-GB" sz="1900" dirty="0" err="1">
                <a:solidFill>
                  <a:srgbClr val="FF0000"/>
                </a:solidFill>
              </a:rPr>
              <a:t>millibars</a:t>
            </a:r>
            <a:r>
              <a:rPr lang="en-GB" sz="1900" dirty="0">
                <a:solidFill>
                  <a:srgbClr val="FF0000"/>
                </a:solidFill>
              </a:rPr>
              <a:t>). However, this has been replaced by the SI unit of pressure — the </a:t>
            </a:r>
            <a:r>
              <a:rPr lang="en-GB" sz="1900" dirty="0" err="1">
                <a:solidFill>
                  <a:srgbClr val="FF0000"/>
                </a:solidFill>
              </a:rPr>
              <a:t>pascal</a:t>
            </a:r>
            <a:r>
              <a:rPr lang="en-GB" sz="1900" dirty="0">
                <a:solidFill>
                  <a:srgbClr val="FF0000"/>
                </a:solidFill>
              </a:rPr>
              <a:t> (Pa).  One </a:t>
            </a:r>
            <a:r>
              <a:rPr lang="en-GB" sz="1900" dirty="0" err="1">
                <a:solidFill>
                  <a:srgbClr val="FF0000"/>
                </a:solidFill>
              </a:rPr>
              <a:t>hectopascal</a:t>
            </a:r>
            <a:r>
              <a:rPr lang="en-GB" sz="1900" dirty="0">
                <a:solidFill>
                  <a:srgbClr val="FF0000"/>
                </a:solidFill>
              </a:rPr>
              <a:t> (</a:t>
            </a:r>
            <a:r>
              <a:rPr lang="en-GB" sz="1900" dirty="0" err="1">
                <a:solidFill>
                  <a:srgbClr val="FF0000"/>
                </a:solidFill>
              </a:rPr>
              <a:t>hPa</a:t>
            </a:r>
            <a:r>
              <a:rPr lang="en-GB" sz="1900" dirty="0">
                <a:solidFill>
                  <a:srgbClr val="FF0000"/>
                </a:solidFill>
              </a:rPr>
              <a:t>) = 1 </a:t>
            </a:r>
            <a:r>
              <a:rPr lang="en-GB" sz="1900" dirty="0" err="1">
                <a:solidFill>
                  <a:srgbClr val="FF0000"/>
                </a:solidFill>
              </a:rPr>
              <a:t>millibar</a:t>
            </a:r>
            <a:r>
              <a:rPr lang="en-GB" sz="1900" dirty="0">
                <a:solidFill>
                  <a:srgbClr val="FF0000"/>
                </a:solidFill>
              </a:rPr>
              <a:t> (</a:t>
            </a:r>
            <a:r>
              <a:rPr lang="en-GB" sz="1900" dirty="0" err="1">
                <a:solidFill>
                  <a:srgbClr val="FF0000"/>
                </a:solidFill>
              </a:rPr>
              <a:t>mb</a:t>
            </a:r>
            <a:r>
              <a:rPr lang="en-GB" sz="1900" dirty="0">
                <a:solidFill>
                  <a:srgbClr val="FF0000"/>
                </a:solidFill>
              </a:rPr>
              <a:t>).</a:t>
            </a:r>
          </a:p>
          <a:p>
            <a:r>
              <a:rPr lang="en-GB" sz="1900" dirty="0"/>
              <a:t>What is daily mean pressure? </a:t>
            </a:r>
            <a:r>
              <a:rPr lang="en-GB" sz="1900" dirty="0">
                <a:solidFill>
                  <a:srgbClr val="FF0000"/>
                </a:solidFill>
              </a:rPr>
              <a:t>Measured in </a:t>
            </a:r>
            <a:r>
              <a:rPr lang="en-GB" sz="1900" dirty="0" err="1">
                <a:solidFill>
                  <a:srgbClr val="FF0000"/>
                </a:solidFill>
              </a:rPr>
              <a:t>hectopascal</a:t>
            </a:r>
            <a:r>
              <a:rPr lang="en-GB" sz="1900" dirty="0">
                <a:solidFill>
                  <a:srgbClr val="FF0000"/>
                </a:solidFill>
              </a:rPr>
              <a:t> (</a:t>
            </a:r>
            <a:r>
              <a:rPr lang="en-GB" sz="1900" dirty="0" err="1">
                <a:solidFill>
                  <a:srgbClr val="FF0000"/>
                </a:solidFill>
              </a:rPr>
              <a:t>hPa</a:t>
            </a:r>
            <a:r>
              <a:rPr lang="en-GB" sz="1900" dirty="0">
                <a:solidFill>
                  <a:srgbClr val="FF0000"/>
                </a:solidFill>
              </a:rPr>
              <a:t>), from a measurement made a station level, compared to the mean sea level pressure. </a:t>
            </a:r>
          </a:p>
          <a:p>
            <a:r>
              <a:rPr lang="en-GB" sz="1900" dirty="0"/>
              <a:t>What is daily maximum relative humidity? </a:t>
            </a:r>
            <a:r>
              <a:rPr lang="en-GB" sz="1900" dirty="0">
                <a:solidFill>
                  <a:srgbClr val="FF0000"/>
                </a:solidFill>
              </a:rPr>
              <a:t>The relative humidity is a measure of how close the air is to being saturated with water vapour.  Relative </a:t>
            </a:r>
            <a:r>
              <a:rPr lang="en-GB" sz="1900" dirty="0" err="1">
                <a:solidFill>
                  <a:srgbClr val="FF0000"/>
                </a:solidFill>
              </a:rPr>
              <a:t>humidities</a:t>
            </a:r>
            <a:r>
              <a:rPr lang="en-GB" sz="1900" dirty="0">
                <a:solidFill>
                  <a:srgbClr val="FF0000"/>
                </a:solidFill>
              </a:rPr>
              <a:t> of above 95% are associated with mist and fog. A reading which is not available is listed as ‘n/a’.</a:t>
            </a:r>
          </a:p>
          <a:p>
            <a:pPr>
              <a:tabLst>
                <a:tab pos="1436688" algn="l"/>
              </a:tabLst>
            </a:pPr>
            <a:r>
              <a:rPr lang="en-GB" sz="1900" dirty="0"/>
              <a:t>What is cardinal direction? </a:t>
            </a:r>
            <a:r>
              <a:rPr lang="en-GB" sz="1900" dirty="0">
                <a:solidFill>
                  <a:srgbClr val="FF0000"/>
                </a:solidFill>
              </a:rPr>
              <a:t>North East South West</a:t>
            </a:r>
          </a:p>
          <a:p>
            <a:r>
              <a:rPr lang="en-GB" sz="1900" dirty="0"/>
              <a:t>How is visibility measured?  </a:t>
            </a:r>
            <a:r>
              <a:rPr lang="en-GB" sz="1900" dirty="0">
                <a:solidFill>
                  <a:srgbClr val="FF0000"/>
                </a:solidFill>
              </a:rPr>
              <a:t>Visibility is defined as the greatest distance at which an object can be seen and recognized in daylight. It is measured using </a:t>
            </a:r>
            <a:r>
              <a:rPr lang="en-GB" sz="1900" dirty="0" err="1">
                <a:solidFill>
                  <a:srgbClr val="FF0000"/>
                </a:solidFill>
              </a:rPr>
              <a:t>visiometer</a:t>
            </a:r>
            <a:r>
              <a:rPr lang="en-GB" sz="1900" dirty="0">
                <a:solidFill>
                  <a:srgbClr val="FF0000"/>
                </a:solidFill>
              </a:rPr>
              <a:t> at automatic sites but used to be done by observers at manual stations.  Visibility is measured horizontally. Values are noted in decametres (</a:t>
            </a:r>
            <a:r>
              <a:rPr lang="en-GB" sz="1900" dirty="0" err="1">
                <a:solidFill>
                  <a:srgbClr val="FF0000"/>
                </a:solidFill>
              </a:rPr>
              <a:t>Dm</a:t>
            </a:r>
            <a:r>
              <a:rPr lang="en-GB" sz="1900" dirty="0">
                <a:solidFill>
                  <a:srgbClr val="FF0000"/>
                </a:solidFill>
              </a:rPr>
              <a:t>)  A dash indicates data not available.</a:t>
            </a:r>
          </a:p>
          <a:p>
            <a:r>
              <a:rPr lang="en-GB" sz="1900" dirty="0"/>
              <a:t>If something is recorded as </a:t>
            </a:r>
            <a:r>
              <a:rPr lang="en-GB" sz="1900" dirty="0" err="1"/>
              <a:t>Tr</a:t>
            </a:r>
            <a:r>
              <a:rPr lang="en-GB" sz="1900" dirty="0"/>
              <a:t> what does this mean?  </a:t>
            </a:r>
            <a:r>
              <a:rPr lang="en-GB" sz="1900" dirty="0">
                <a:solidFill>
                  <a:srgbClr val="FF0000"/>
                </a:solidFill>
              </a:rPr>
              <a:t>Trace</a:t>
            </a:r>
            <a:r>
              <a:rPr lang="en-GB" sz="1900" dirty="0"/>
              <a:t> </a:t>
            </a:r>
            <a:r>
              <a:rPr lang="en-GB" sz="1900" dirty="0">
                <a:solidFill>
                  <a:srgbClr val="FF0000"/>
                </a:solidFill>
              </a:rPr>
              <a:t>(less than 0.05mm of rainfall for the day)</a:t>
            </a:r>
          </a:p>
        </p:txBody>
      </p:sp>
    </p:spTree>
    <p:extLst>
      <p:ext uri="{BB962C8B-B14F-4D97-AF65-F5344CB8AC3E}">
        <p14:creationId xmlns:p14="http://schemas.microsoft.com/office/powerpoint/2010/main" val="20075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757"/>
            <a:ext cx="10515600" cy="1325563"/>
          </a:xfrm>
        </p:spPr>
        <p:txBody>
          <a:bodyPr/>
          <a:lstStyle/>
          <a:p>
            <a:r>
              <a:rPr lang="en-GB" dirty="0"/>
              <a:t>Section 1 the weather stations</a:t>
            </a:r>
            <a:br>
              <a:rPr lang="en-GB" dirty="0"/>
            </a:br>
            <a:endParaRPr lang="en-GB" dirty="0"/>
          </a:p>
        </p:txBody>
      </p:sp>
      <p:pic>
        <p:nvPicPr>
          <p:cNvPr id="4" name="Content Placeholder 3"/>
          <p:cNvPicPr>
            <a:picLocks noGrp="1"/>
          </p:cNvPicPr>
          <p:nvPr>
            <p:ph idx="1"/>
          </p:nvPr>
        </p:nvPicPr>
        <p:blipFill>
          <a:blip r:embed="rId2"/>
          <a:stretch>
            <a:fillRect/>
          </a:stretch>
        </p:blipFill>
        <p:spPr>
          <a:xfrm>
            <a:off x="1246382" y="1012538"/>
            <a:ext cx="5469463" cy="5911724"/>
          </a:xfrm>
          <a:prstGeom prst="rect">
            <a:avLst/>
          </a:prstGeom>
        </p:spPr>
      </p:pic>
      <p:sp>
        <p:nvSpPr>
          <p:cNvPr id="5" name="Rectangle 4"/>
          <p:cNvSpPr/>
          <p:nvPr/>
        </p:nvSpPr>
        <p:spPr>
          <a:xfrm>
            <a:off x="5359372" y="1815946"/>
            <a:ext cx="5436695" cy="1146211"/>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Can you locate the 5 weather stations on the map?</a:t>
            </a:r>
          </a:p>
        </p:txBody>
      </p:sp>
    </p:spTree>
    <p:extLst>
      <p:ext uri="{BB962C8B-B14F-4D97-AF65-F5344CB8AC3E}">
        <p14:creationId xmlns:p14="http://schemas.microsoft.com/office/powerpoint/2010/main" val="62524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24529" y="126214"/>
            <a:ext cx="6203838" cy="6128589"/>
          </a:xfrm>
          <a:prstGeom prst="rect">
            <a:avLst/>
          </a:prstGeom>
        </p:spPr>
      </p:pic>
      <p:sp>
        <p:nvSpPr>
          <p:cNvPr id="2" name="Title 1"/>
          <p:cNvSpPr>
            <a:spLocks noGrp="1"/>
          </p:cNvSpPr>
          <p:nvPr>
            <p:ph type="title"/>
          </p:nvPr>
        </p:nvSpPr>
        <p:spPr>
          <a:xfrm>
            <a:off x="538523" y="288285"/>
            <a:ext cx="8567057" cy="1317678"/>
          </a:xfrm>
        </p:spPr>
        <p:txBody>
          <a:bodyPr>
            <a:normAutofit/>
          </a:bodyPr>
          <a:lstStyle/>
          <a:p>
            <a:r>
              <a:rPr lang="en-GB" sz="3200" dirty="0"/>
              <a:t>The UK weather stations:</a:t>
            </a:r>
          </a:p>
        </p:txBody>
      </p:sp>
    </p:spTree>
    <p:extLst>
      <p:ext uri="{BB962C8B-B14F-4D97-AF65-F5344CB8AC3E}">
        <p14:creationId xmlns:p14="http://schemas.microsoft.com/office/powerpoint/2010/main" val="297906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Can you identify where the 3 overseas locations are</a:t>
            </a:r>
            <a:br>
              <a:rPr lang="en-GB" dirty="0"/>
            </a:br>
            <a:endParaRPr lang="en-GB" dirty="0"/>
          </a:p>
        </p:txBody>
      </p:sp>
      <p:pic>
        <p:nvPicPr>
          <p:cNvPr id="4" name="Content Placeholder 3"/>
          <p:cNvPicPr>
            <a:picLocks noGrp="1"/>
          </p:cNvPicPr>
          <p:nvPr>
            <p:ph idx="1"/>
          </p:nvPr>
        </p:nvPicPr>
        <p:blipFill>
          <a:blip r:embed="rId2"/>
          <a:stretch>
            <a:fillRect/>
          </a:stretch>
        </p:blipFill>
        <p:spPr>
          <a:xfrm>
            <a:off x="1348823" y="1825625"/>
            <a:ext cx="9494353" cy="4351338"/>
          </a:xfrm>
          <a:prstGeom prst="rect">
            <a:avLst/>
          </a:prstGeom>
        </p:spPr>
      </p:pic>
      <p:sp>
        <p:nvSpPr>
          <p:cNvPr id="5" name="TextBox 4"/>
          <p:cNvSpPr txBox="1"/>
          <p:nvPr/>
        </p:nvSpPr>
        <p:spPr>
          <a:xfrm>
            <a:off x="4383578" y="5713615"/>
            <a:ext cx="3435927" cy="38238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5867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02" y="57764"/>
            <a:ext cx="10515600" cy="1325563"/>
          </a:xfrm>
        </p:spPr>
        <p:txBody>
          <a:bodyPr>
            <a:normAutofit/>
          </a:bodyPr>
          <a:lstStyle/>
          <a:p>
            <a:r>
              <a:rPr lang="en-GB" sz="3200" dirty="0"/>
              <a:t>The overseas weather stations:</a:t>
            </a:r>
          </a:p>
        </p:txBody>
      </p:sp>
      <p:pic>
        <p:nvPicPr>
          <p:cNvPr id="4" name="Content Placeholder 3"/>
          <p:cNvPicPr>
            <a:picLocks noGrp="1" noChangeAspect="1"/>
          </p:cNvPicPr>
          <p:nvPr>
            <p:ph idx="1"/>
          </p:nvPr>
        </p:nvPicPr>
        <p:blipFill>
          <a:blip r:embed="rId2"/>
          <a:stretch>
            <a:fillRect/>
          </a:stretch>
        </p:blipFill>
        <p:spPr>
          <a:xfrm>
            <a:off x="263162" y="1129553"/>
            <a:ext cx="11770033" cy="5636956"/>
          </a:xfrm>
          <a:prstGeom prst="rect">
            <a:avLst/>
          </a:prstGeom>
        </p:spPr>
      </p:pic>
    </p:spTree>
    <p:extLst>
      <p:ext uri="{BB962C8B-B14F-4D97-AF65-F5344CB8AC3E}">
        <p14:creationId xmlns:p14="http://schemas.microsoft.com/office/powerpoint/2010/main" val="106260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b="63507"/>
          <a:stretch/>
        </p:blipFill>
        <p:spPr>
          <a:xfrm>
            <a:off x="217840" y="159027"/>
            <a:ext cx="11974160" cy="5169520"/>
          </a:xfrm>
          <a:prstGeom prst="rect">
            <a:avLst/>
          </a:prstGeom>
        </p:spPr>
      </p:pic>
    </p:spTree>
    <p:extLst>
      <p:ext uri="{BB962C8B-B14F-4D97-AF65-F5344CB8AC3E}">
        <p14:creationId xmlns:p14="http://schemas.microsoft.com/office/powerpoint/2010/main" val="311031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11 variables?</a:t>
            </a:r>
          </a:p>
        </p:txBody>
      </p:sp>
      <p:sp>
        <p:nvSpPr>
          <p:cNvPr id="3" name="Content Placeholder 2"/>
          <p:cNvSpPr>
            <a:spLocks noGrp="1"/>
          </p:cNvSpPr>
          <p:nvPr>
            <p:ph idx="1"/>
          </p:nvPr>
        </p:nvSpPr>
        <p:spPr/>
        <p:txBody>
          <a:bodyPr>
            <a:normAutofit fontScale="85000" lnSpcReduction="20000"/>
          </a:bodyPr>
          <a:lstStyle/>
          <a:p>
            <a:r>
              <a:rPr lang="en-GB" dirty="0"/>
              <a:t>Daily mean temperature</a:t>
            </a:r>
          </a:p>
          <a:p>
            <a:r>
              <a:rPr lang="en-GB" dirty="0"/>
              <a:t>Daily total rainfall</a:t>
            </a:r>
          </a:p>
          <a:p>
            <a:r>
              <a:rPr lang="en-GB" dirty="0"/>
              <a:t>Daily total sunshine</a:t>
            </a:r>
          </a:p>
          <a:p>
            <a:r>
              <a:rPr lang="en-GB" dirty="0"/>
              <a:t>Daily maximum relative humidity</a:t>
            </a:r>
          </a:p>
          <a:p>
            <a:r>
              <a:rPr lang="en-GB" dirty="0"/>
              <a:t>Daily Mean </a:t>
            </a:r>
            <a:r>
              <a:rPr lang="en-GB" dirty="0" err="1"/>
              <a:t>Windspeed</a:t>
            </a:r>
            <a:r>
              <a:rPr lang="en-GB" dirty="0"/>
              <a:t>,  </a:t>
            </a:r>
          </a:p>
          <a:p>
            <a:r>
              <a:rPr lang="en-GB" dirty="0"/>
              <a:t>Daily Maximum Gust, </a:t>
            </a:r>
          </a:p>
          <a:p>
            <a:r>
              <a:rPr lang="en-GB" dirty="0"/>
              <a:t>Daily Mean Wind Direction </a:t>
            </a:r>
          </a:p>
          <a:p>
            <a:r>
              <a:rPr lang="en-GB" dirty="0"/>
              <a:t>Daily Maximum Gust  Direction</a:t>
            </a:r>
          </a:p>
          <a:p>
            <a:r>
              <a:rPr lang="en-GB" dirty="0"/>
              <a:t>Cloud cover</a:t>
            </a:r>
          </a:p>
          <a:p>
            <a:r>
              <a:rPr lang="en-GB" dirty="0"/>
              <a:t>Visibility</a:t>
            </a:r>
          </a:p>
          <a:p>
            <a:r>
              <a:rPr lang="en-GB" dirty="0"/>
              <a:t>Pressure </a:t>
            </a:r>
          </a:p>
        </p:txBody>
      </p:sp>
    </p:spTree>
    <p:extLst>
      <p:ext uri="{BB962C8B-B14F-4D97-AF65-F5344CB8AC3E}">
        <p14:creationId xmlns:p14="http://schemas.microsoft.com/office/powerpoint/2010/main" val="404666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t="35189"/>
          <a:stretch/>
        </p:blipFill>
        <p:spPr>
          <a:xfrm>
            <a:off x="1031570" y="232756"/>
            <a:ext cx="8414349" cy="6451489"/>
          </a:xfrm>
          <a:prstGeom prst="rect">
            <a:avLst/>
          </a:prstGeom>
        </p:spPr>
      </p:pic>
    </p:spTree>
    <p:extLst>
      <p:ext uri="{BB962C8B-B14F-4D97-AF65-F5344CB8AC3E}">
        <p14:creationId xmlns:p14="http://schemas.microsoft.com/office/powerpoint/2010/main" val="338801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0670d5-55b0-4037-9cb1-4f8be137c610">
      <Terms xmlns="http://schemas.microsoft.com/office/infopath/2007/PartnerControls"/>
    </lcf76f155ced4ddcb4097134ff3c332f>
    <TaxCatchAll xmlns="d6ba28de-e996-471a-aedd-25e7cfe07e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4A6E2E6C9D8F4D8FEB67642FC11B49" ma:contentTypeVersion="19" ma:contentTypeDescription="Create a new document." ma:contentTypeScope="" ma:versionID="253e1863bfbabba303fc0120f957f590">
  <xsd:schema xmlns:xsd="http://www.w3.org/2001/XMLSchema" xmlns:xs="http://www.w3.org/2001/XMLSchema" xmlns:p="http://schemas.microsoft.com/office/2006/metadata/properties" xmlns:ns2="d70670d5-55b0-4037-9cb1-4f8be137c610" xmlns:ns3="d6ba28de-e996-471a-aedd-25e7cfe07e34" targetNamespace="http://schemas.microsoft.com/office/2006/metadata/properties" ma:root="true" ma:fieldsID="e29b3da5cf4f2dbea763db15b51d5be1" ns2:_="" ns3:_="">
    <xsd:import namespace="d70670d5-55b0-4037-9cb1-4f8be137c610"/>
    <xsd:import namespace="d6ba28de-e996-471a-aedd-25e7cfe07e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670d5-55b0-4037-9cb1-4f8be137c6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43149-b0d8-4a5f-9436-73d2b111ec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ba28de-e996-471a-aedd-25e7cfe07e3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3748da-5103-41fe-9651-c2749ddcd1a2}" ma:internalName="TaxCatchAll" ma:showField="CatchAllData" ma:web="d6ba28de-e996-471a-aedd-25e7cfe07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5A687F-CDE5-4E84-8ABE-80E04AD1FA95}">
  <ds:schemaRefs>
    <ds:schemaRef ds:uri="http://schemas.microsoft.com/office/2006/metadata/properties"/>
    <ds:schemaRef ds:uri="http://schemas.microsoft.com/office/infopath/2007/PartnerControls"/>
    <ds:schemaRef ds:uri="d70670d5-55b0-4037-9cb1-4f8be137c610"/>
    <ds:schemaRef ds:uri="d6ba28de-e996-471a-aedd-25e7cfe07e34"/>
  </ds:schemaRefs>
</ds:datastoreItem>
</file>

<file path=customXml/itemProps2.xml><?xml version="1.0" encoding="utf-8"?>
<ds:datastoreItem xmlns:ds="http://schemas.openxmlformats.org/officeDocument/2006/customXml" ds:itemID="{09E6408A-AB51-439B-9102-03E47F08B496}">
  <ds:schemaRefs>
    <ds:schemaRef ds:uri="http://schemas.microsoft.com/sharepoint/v3/contenttype/forms"/>
  </ds:schemaRefs>
</ds:datastoreItem>
</file>

<file path=customXml/itemProps3.xml><?xml version="1.0" encoding="utf-8"?>
<ds:datastoreItem xmlns:ds="http://schemas.openxmlformats.org/officeDocument/2006/customXml" ds:itemID="{F2142AF7-FAA8-47AB-9998-261A4E66A3A0}">
  <ds:schemaRefs>
    <ds:schemaRef ds:uri="d6ba28de-e996-471a-aedd-25e7cfe07e34"/>
    <ds:schemaRef ds:uri="d70670d5-55b0-4037-9cb1-4f8be137c6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380</TotalTime>
  <Words>1394</Words>
  <Application>Microsoft Office PowerPoint</Application>
  <PresentationFormat>Widescreen</PresentationFormat>
  <Paragraphs>117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The Data Set</vt:lpstr>
      <vt:lpstr>Data Set </vt:lpstr>
      <vt:lpstr>Section 1 the weather stations </vt:lpstr>
      <vt:lpstr>The UK weather stations:</vt:lpstr>
      <vt:lpstr> Can you identify where the 3 overseas locations are </vt:lpstr>
      <vt:lpstr>The overseas weather stations:</vt:lpstr>
      <vt:lpstr>PowerPoint Presentation</vt:lpstr>
      <vt:lpstr>What are the 11 variables?</vt:lpstr>
      <vt:lpstr>PowerPoint Presentation</vt:lpstr>
      <vt:lpstr>The data set</vt:lpstr>
      <vt:lpstr>The data set - answers</vt:lpstr>
      <vt:lpstr>Section 3 Which stations are: </vt:lpstr>
      <vt:lpstr>Which stations are: </vt:lpstr>
      <vt:lpstr>PowerPoint Presentation</vt:lpstr>
      <vt:lpstr> Is there any thing significant weather wise you should be aware of for the overseas stations?  La Niña - National Geographic Society</vt:lpstr>
      <vt:lpstr>La Niña</vt:lpstr>
      <vt:lpstr>La Niña</vt:lpstr>
      <vt:lpstr>PowerPoint Presentation</vt:lpstr>
      <vt:lpstr>PowerPoint Presentation</vt:lpstr>
      <vt:lpstr>El Niño</vt:lpstr>
      <vt:lpstr>El Niño</vt:lpstr>
      <vt:lpstr>Section 4 Measurement </vt:lpstr>
      <vt:lpstr>Section 4 Measurement</vt:lpstr>
      <vt:lpstr>Section 4 Measurement</vt:lpstr>
      <vt:lpstr>Section 4 Measurement - answers</vt:lpstr>
    </vt:vector>
  </TitlesOfParts>
  <Company>Wimbledon High School GDST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 Helena (WIM) Staff</dc:creator>
  <cp:lastModifiedBy>Rees, Helena (WIM) Staff</cp:lastModifiedBy>
  <cp:revision>23</cp:revision>
  <dcterms:created xsi:type="dcterms:W3CDTF">2017-06-25T12:05:48Z</dcterms:created>
  <dcterms:modified xsi:type="dcterms:W3CDTF">2026-06-23T10:57:06Z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0x0101003A4A6E2E6C9D8F4D8FEB67642FC11B49</vt:lpwstr>
  </property>
  <property fmtid="{D5CDD505-2E9C-101B-9397-08002B2CF9AE}" pid="3" name="MediaServiceImageTags">
    <vt:lpwstr/>
  </property>
</Properties>
</file>