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5"/>
  </p:notesMasterIdLst>
  <p:handoutMasterIdLst>
    <p:handoutMasterId r:id="rId16"/>
  </p:handoutMasterIdLst>
  <p:sldIdLst>
    <p:sldId id="572" r:id="rId5"/>
    <p:sldId id="330" r:id="rId6"/>
    <p:sldId id="573" r:id="rId7"/>
    <p:sldId id="574" r:id="rId8"/>
    <p:sldId id="258" r:id="rId9"/>
    <p:sldId id="565" r:id="rId10"/>
    <p:sldId id="476" r:id="rId11"/>
    <p:sldId id="562" r:id="rId12"/>
    <p:sldId id="279" r:id="rId13"/>
    <p:sldId id="575" r:id="rId1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0776B-2C73-4625-89E8-B3C08CA8B1D5}" v="161" dt="2026-06-25T14:02:24.1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698" autoAdjust="0"/>
  </p:normalViewPr>
  <p:slideViewPr>
    <p:cSldViewPr snapToGrid="0">
      <p:cViewPr varScale="1">
        <p:scale>
          <a:sx n="62" d="100"/>
          <a:sy n="62" d="100"/>
        </p:scale>
        <p:origin x="804" y="40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nch, Richard (WIM) Staff" userId="b975da87-0fc2-4a69-a393-4f0c930a1896" providerId="ADAL" clId="{EFB41C58-4C7E-46D2-9919-56FEFFFB30B2}"/>
    <pc:docChg chg="custSel addSld modSld sldOrd">
      <pc:chgData name="Finch, Richard (WIM) Staff" userId="b975da87-0fc2-4a69-a393-4f0c930a1896" providerId="ADAL" clId="{EFB41C58-4C7E-46D2-9919-56FEFFFB30B2}" dt="2026-06-25T14:03:04.582" v="541" actId="20577"/>
      <pc:docMkLst>
        <pc:docMk/>
      </pc:docMkLst>
      <pc:sldChg chg="modSp mod">
        <pc:chgData name="Finch, Richard (WIM) Staff" userId="b975da87-0fc2-4a69-a393-4f0c930a1896" providerId="ADAL" clId="{EFB41C58-4C7E-46D2-9919-56FEFFFB30B2}" dt="2026-06-25T13:12:59.838" v="196" actId="6549"/>
        <pc:sldMkLst>
          <pc:docMk/>
          <pc:sldMk cId="3073345321" sldId="258"/>
        </pc:sldMkLst>
        <pc:spChg chg="mod">
          <ac:chgData name="Finch, Richard (WIM) Staff" userId="b975da87-0fc2-4a69-a393-4f0c930a1896" providerId="ADAL" clId="{EFB41C58-4C7E-46D2-9919-56FEFFFB30B2}" dt="2026-06-25T13:12:59.838" v="196" actId="6549"/>
          <ac:spMkLst>
            <pc:docMk/>
            <pc:sldMk cId="3073345321" sldId="258"/>
            <ac:spMk id="6" creationId="{C649362B-2C4D-48F8-8845-DB6634F5545D}"/>
          </ac:spMkLst>
        </pc:spChg>
        <pc:picChg chg="mod">
          <ac:chgData name="Finch, Richard (WIM) Staff" userId="b975da87-0fc2-4a69-a393-4f0c930a1896" providerId="ADAL" clId="{EFB41C58-4C7E-46D2-9919-56FEFFFB30B2}" dt="2026-06-25T13:09:29.469" v="44" actId="1076"/>
          <ac:picMkLst>
            <pc:docMk/>
            <pc:sldMk cId="3073345321" sldId="258"/>
            <ac:picMk id="3" creationId="{E9AFB3CB-737C-DB96-9317-E8E2EE3158AE}"/>
          </ac:picMkLst>
        </pc:picChg>
      </pc:sldChg>
      <pc:sldChg chg="modSp add mod ord">
        <pc:chgData name="Finch, Richard (WIM) Staff" userId="b975da87-0fc2-4a69-a393-4f0c930a1896" providerId="ADAL" clId="{EFB41C58-4C7E-46D2-9919-56FEFFFB30B2}" dt="2026-06-25T13:20:11.802" v="410"/>
        <pc:sldMkLst>
          <pc:docMk/>
          <pc:sldMk cId="1430222513" sldId="279"/>
        </pc:sldMkLst>
        <pc:spChg chg="mod">
          <ac:chgData name="Finch, Richard (WIM) Staff" userId="b975da87-0fc2-4a69-a393-4f0c930a1896" providerId="ADAL" clId="{EFB41C58-4C7E-46D2-9919-56FEFFFB30B2}" dt="2026-06-25T13:20:02.385" v="408" actId="27636"/>
          <ac:spMkLst>
            <pc:docMk/>
            <pc:sldMk cId="1430222513" sldId="279"/>
            <ac:spMk id="7170" creationId="{00000000-0000-0000-0000-000000000000}"/>
          </ac:spMkLst>
        </pc:spChg>
      </pc:sldChg>
      <pc:sldChg chg="modSp add mod">
        <pc:chgData name="Finch, Richard (WIM) Staff" userId="b975da87-0fc2-4a69-a393-4f0c930a1896" providerId="ADAL" clId="{EFB41C58-4C7E-46D2-9919-56FEFFFB30B2}" dt="2026-06-25T13:20:02.367" v="407" actId="27636"/>
        <pc:sldMkLst>
          <pc:docMk/>
          <pc:sldMk cId="2957016447" sldId="330"/>
        </pc:sldMkLst>
        <pc:spChg chg="mod">
          <ac:chgData name="Finch, Richard (WIM) Staff" userId="b975da87-0fc2-4a69-a393-4f0c930a1896" providerId="ADAL" clId="{EFB41C58-4C7E-46D2-9919-56FEFFFB30B2}" dt="2026-06-25T13:20:02.367" v="407" actId="27636"/>
          <ac:spMkLst>
            <pc:docMk/>
            <pc:sldMk cId="2957016447" sldId="330"/>
            <ac:spMk id="2" creationId="{DB169044-E58E-1DBE-780E-CFFBF4F0F1D8}"/>
          </ac:spMkLst>
        </pc:spChg>
      </pc:sldChg>
      <pc:sldChg chg="delSp modSp mod modAnim">
        <pc:chgData name="Finch, Richard (WIM) Staff" userId="b975da87-0fc2-4a69-a393-4f0c930a1896" providerId="ADAL" clId="{EFB41C58-4C7E-46D2-9919-56FEFFFB30B2}" dt="2026-06-25T13:23:55.757" v="483" actId="14100"/>
        <pc:sldMkLst>
          <pc:docMk/>
          <pc:sldMk cId="888570320" sldId="476"/>
        </pc:sldMkLst>
        <pc:spChg chg="mod">
          <ac:chgData name="Finch, Richard (WIM) Staff" userId="b975da87-0fc2-4a69-a393-4f0c930a1896" providerId="ADAL" clId="{EFB41C58-4C7E-46D2-9919-56FEFFFB30B2}" dt="2026-06-25T13:23:55.757" v="483" actId="14100"/>
          <ac:spMkLst>
            <pc:docMk/>
            <pc:sldMk cId="888570320" sldId="476"/>
            <ac:spMk id="4" creationId="{059E0EA7-9685-4D11-8876-201976ECD108}"/>
          </ac:spMkLst>
        </pc:spChg>
        <pc:picChg chg="del">
          <ac:chgData name="Finch, Richard (WIM) Staff" userId="b975da87-0fc2-4a69-a393-4f0c930a1896" providerId="ADAL" clId="{EFB41C58-4C7E-46D2-9919-56FEFFFB30B2}" dt="2026-06-25T13:04:22.485" v="39" actId="478"/>
          <ac:picMkLst>
            <pc:docMk/>
            <pc:sldMk cId="888570320" sldId="476"/>
            <ac:picMk id="2050" creationId="{7D3C284E-C91A-4BFF-8634-A55792B669A4}"/>
          </ac:picMkLst>
        </pc:picChg>
      </pc:sldChg>
      <pc:sldChg chg="modSp mod">
        <pc:chgData name="Finch, Richard (WIM) Staff" userId="b975da87-0fc2-4a69-a393-4f0c930a1896" providerId="ADAL" clId="{EFB41C58-4C7E-46D2-9919-56FEFFFB30B2}" dt="2026-06-25T13:24:55.483" v="486" actId="1076"/>
        <pc:sldMkLst>
          <pc:docMk/>
          <pc:sldMk cId="3062531918" sldId="562"/>
        </pc:sldMkLst>
        <pc:spChg chg="mod">
          <ac:chgData name="Finch, Richard (WIM) Staff" userId="b975da87-0fc2-4a69-a393-4f0c930a1896" providerId="ADAL" clId="{EFB41C58-4C7E-46D2-9919-56FEFFFB30B2}" dt="2026-06-25T13:24:23.616" v="484" actId="1076"/>
          <ac:spMkLst>
            <pc:docMk/>
            <pc:sldMk cId="3062531918" sldId="562"/>
            <ac:spMk id="9" creationId="{034376A1-2D4F-ADF7-6145-3F1F451B72F8}"/>
          </ac:spMkLst>
        </pc:spChg>
        <pc:spChg chg="mod">
          <ac:chgData name="Finch, Richard (WIM) Staff" userId="b975da87-0fc2-4a69-a393-4f0c930a1896" providerId="ADAL" clId="{EFB41C58-4C7E-46D2-9919-56FEFFFB30B2}" dt="2026-06-25T13:24:55.483" v="486" actId="1076"/>
          <ac:spMkLst>
            <pc:docMk/>
            <pc:sldMk cId="3062531918" sldId="562"/>
            <ac:spMk id="10" creationId="{894BEB31-FA93-965F-DD9A-430612129C3D}"/>
          </ac:spMkLst>
        </pc:spChg>
        <pc:picChg chg="ord">
          <ac:chgData name="Finch, Richard (WIM) Staff" userId="b975da87-0fc2-4a69-a393-4f0c930a1896" providerId="ADAL" clId="{EFB41C58-4C7E-46D2-9919-56FEFFFB30B2}" dt="2026-06-25T13:24:47.249" v="485" actId="167"/>
          <ac:picMkLst>
            <pc:docMk/>
            <pc:sldMk cId="3062531918" sldId="562"/>
            <ac:picMk id="4" creationId="{FE523F26-FFB7-094C-DB93-9E73A2B6AB16}"/>
          </ac:picMkLst>
        </pc:picChg>
      </pc:sldChg>
      <pc:sldChg chg="addSp delSp modSp mod">
        <pc:chgData name="Finch, Richard (WIM) Staff" userId="b975da87-0fc2-4a69-a393-4f0c930a1896" providerId="ADAL" clId="{EFB41C58-4C7E-46D2-9919-56FEFFFB30B2}" dt="2026-06-25T13:14:24.705" v="304" actId="20577"/>
        <pc:sldMkLst>
          <pc:docMk/>
          <pc:sldMk cId="4267769981" sldId="565"/>
        </pc:sldMkLst>
        <pc:spChg chg="mod">
          <ac:chgData name="Finch, Richard (WIM) Staff" userId="b975da87-0fc2-4a69-a393-4f0c930a1896" providerId="ADAL" clId="{EFB41C58-4C7E-46D2-9919-56FEFFFB30B2}" dt="2026-06-25T13:14:24.705" v="304" actId="20577"/>
          <ac:spMkLst>
            <pc:docMk/>
            <pc:sldMk cId="4267769981" sldId="565"/>
            <ac:spMk id="5" creationId="{D08FFCD1-F9F8-4DB7-ABD7-B660FD2B4785}"/>
          </ac:spMkLst>
        </pc:spChg>
        <pc:picChg chg="add mod">
          <ac:chgData name="Finch, Richard (WIM) Staff" userId="b975da87-0fc2-4a69-a393-4f0c930a1896" providerId="ADAL" clId="{EFB41C58-4C7E-46D2-9919-56FEFFFB30B2}" dt="2026-06-25T13:10:52.706" v="174" actId="1076"/>
          <ac:picMkLst>
            <pc:docMk/>
            <pc:sldMk cId="4267769981" sldId="565"/>
            <ac:picMk id="3" creationId="{8A55D561-9DA3-752E-39E4-0568184AE5CF}"/>
          </ac:picMkLst>
        </pc:picChg>
        <pc:picChg chg="del">
          <ac:chgData name="Finch, Richard (WIM) Staff" userId="b975da87-0fc2-4a69-a393-4f0c930a1896" providerId="ADAL" clId="{EFB41C58-4C7E-46D2-9919-56FEFFFB30B2}" dt="2026-06-25T13:10:41.915" v="171" actId="478"/>
          <ac:picMkLst>
            <pc:docMk/>
            <pc:sldMk cId="4267769981" sldId="565"/>
            <ac:picMk id="4" creationId="{F0020710-0F5C-4DA7-AD33-772828968FC9}"/>
          </ac:picMkLst>
        </pc:picChg>
      </pc:sldChg>
      <pc:sldChg chg="modSp mod">
        <pc:chgData name="Finch, Richard (WIM) Staff" userId="b975da87-0fc2-4a69-a393-4f0c930a1896" providerId="ADAL" clId="{EFB41C58-4C7E-46D2-9919-56FEFFFB30B2}" dt="2026-06-25T14:01:48.516" v="535" actId="20577"/>
        <pc:sldMkLst>
          <pc:docMk/>
          <pc:sldMk cId="3646835872" sldId="572"/>
        </pc:sldMkLst>
        <pc:spChg chg="mod">
          <ac:chgData name="Finch, Richard (WIM) Staff" userId="b975da87-0fc2-4a69-a393-4f0c930a1896" providerId="ADAL" clId="{EFB41C58-4C7E-46D2-9919-56FEFFFB30B2}" dt="2026-06-25T14:01:48.516" v="535" actId="20577"/>
          <ac:spMkLst>
            <pc:docMk/>
            <pc:sldMk cId="3646835872" sldId="572"/>
            <ac:spMk id="3" creationId="{6A8F6B09-E9AB-4E76-A178-9DD77E58ACD7}"/>
          </ac:spMkLst>
        </pc:spChg>
      </pc:sldChg>
      <pc:sldChg chg="addSp delSp modSp mod modAnim">
        <pc:chgData name="Finch, Richard (WIM) Staff" userId="b975da87-0fc2-4a69-a393-4f0c930a1896" providerId="ADAL" clId="{EFB41C58-4C7E-46D2-9919-56FEFFFB30B2}" dt="2026-06-25T13:21:41.291" v="464" actId="403"/>
        <pc:sldMkLst>
          <pc:docMk/>
          <pc:sldMk cId="2340641304" sldId="573"/>
        </pc:sldMkLst>
        <pc:spChg chg="mod">
          <ac:chgData name="Finch, Richard (WIM) Staff" userId="b975da87-0fc2-4a69-a393-4f0c930a1896" providerId="ADAL" clId="{EFB41C58-4C7E-46D2-9919-56FEFFFB30B2}" dt="2026-06-25T13:21:41.291" v="464" actId="403"/>
          <ac:spMkLst>
            <pc:docMk/>
            <pc:sldMk cId="2340641304" sldId="573"/>
            <ac:spMk id="3" creationId="{ECC64C8F-EAA4-45F5-9844-FD488B494FBE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5" creationId="{8E070C7D-34BF-B8EF-ABE8-9C5112AB37DC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8" creationId="{292B6C99-167E-B386-4A65-B2089BE3CE22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9" creationId="{EE2F6171-CDFD-49B5-B7B1-CA01C743C850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11" creationId="{441E6338-4118-1494-F65C-F8EE3C9C4CD8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12" creationId="{61EE38CD-90F4-93CD-0812-C31F87422CDB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13" creationId="{4580E4C9-32C0-7D2B-F99D-698F11862246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14" creationId="{B2DAA066-C59F-1A4D-31A2-D32B6DDAFB62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15" creationId="{5C3F3294-105F-113A-F69E-52CEAB252289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16" creationId="{02B87FEE-58C2-8415-030C-9FF947A141C2}"/>
          </ac:spMkLst>
        </pc:spChg>
        <pc:spChg chg="add">
          <ac:chgData name="Finch, Richard (WIM) Staff" userId="b975da87-0fc2-4a69-a393-4f0c930a1896" providerId="ADAL" clId="{EFB41C58-4C7E-46D2-9919-56FEFFFB30B2}" dt="2026-06-25T13:18:00.458" v="306"/>
          <ac:spMkLst>
            <pc:docMk/>
            <pc:sldMk cId="2340641304" sldId="573"/>
            <ac:spMk id="17" creationId="{936818AB-0CD7-3DC5-21A0-0B23CBD81971}"/>
          </ac:spMkLst>
        </pc:spChg>
        <pc:graphicFrameChg chg="add mod">
          <ac:chgData name="Finch, Richard (WIM) Staff" userId="b975da87-0fc2-4a69-a393-4f0c930a1896" providerId="ADAL" clId="{EFB41C58-4C7E-46D2-9919-56FEFFFB30B2}" dt="2026-06-25T13:17:43.386" v="305"/>
          <ac:graphicFrameMkLst>
            <pc:docMk/>
            <pc:sldMk cId="2340641304" sldId="573"/>
            <ac:graphicFrameMk id="4" creationId="{44DC0499-D7D9-0AA5-08A8-1865437AA317}"/>
          </ac:graphicFrameMkLst>
        </pc:graphicFrameChg>
        <pc:graphicFrameChg chg="add del mod">
          <ac:chgData name="Finch, Richard (WIM) Staff" userId="b975da87-0fc2-4a69-a393-4f0c930a1896" providerId="ADAL" clId="{EFB41C58-4C7E-46D2-9919-56FEFFFB30B2}" dt="2026-06-25T13:18:45.425" v="309" actId="478"/>
          <ac:graphicFrameMkLst>
            <pc:docMk/>
            <pc:sldMk cId="2340641304" sldId="573"/>
            <ac:graphicFrameMk id="18" creationId="{EC792EAA-8E50-457C-3CBB-80EEAE505357}"/>
          </ac:graphicFrameMkLst>
        </pc:graphicFrameChg>
      </pc:sldChg>
      <pc:sldChg chg="modSp mod">
        <pc:chgData name="Finch, Richard (WIM) Staff" userId="b975da87-0fc2-4a69-a393-4f0c930a1896" providerId="ADAL" clId="{EFB41C58-4C7E-46D2-9919-56FEFFFB30B2}" dt="2026-06-25T13:10:24.403" v="170" actId="13926"/>
        <pc:sldMkLst>
          <pc:docMk/>
          <pc:sldMk cId="163761743" sldId="574"/>
        </pc:sldMkLst>
        <pc:spChg chg="mod">
          <ac:chgData name="Finch, Richard (WIM) Staff" userId="b975da87-0fc2-4a69-a393-4f0c930a1896" providerId="ADAL" clId="{EFB41C58-4C7E-46D2-9919-56FEFFFB30B2}" dt="2026-06-25T12:46:19.085" v="22" actId="20577"/>
          <ac:spMkLst>
            <pc:docMk/>
            <pc:sldMk cId="163761743" sldId="574"/>
            <ac:spMk id="2" creationId="{AEF3C11C-C76F-40D0-BEFA-A5D744D829CD}"/>
          </ac:spMkLst>
        </pc:spChg>
        <pc:spChg chg="mod">
          <ac:chgData name="Finch, Richard (WIM) Staff" userId="b975da87-0fc2-4a69-a393-4f0c930a1896" providerId="ADAL" clId="{EFB41C58-4C7E-46D2-9919-56FEFFFB30B2}" dt="2026-06-25T13:10:24.403" v="170" actId="13926"/>
          <ac:spMkLst>
            <pc:docMk/>
            <pc:sldMk cId="163761743" sldId="574"/>
            <ac:spMk id="3" creationId="{FDD2D513-224D-468E-9A1F-CEAFDDC19EFC}"/>
          </ac:spMkLst>
        </pc:spChg>
      </pc:sldChg>
      <pc:sldChg chg="delSp modSp new mod">
        <pc:chgData name="Finch, Richard (WIM) Staff" userId="b975da87-0fc2-4a69-a393-4f0c930a1896" providerId="ADAL" clId="{EFB41C58-4C7E-46D2-9919-56FEFFFB30B2}" dt="2026-06-25T14:03:04.582" v="541" actId="20577"/>
        <pc:sldMkLst>
          <pc:docMk/>
          <pc:sldMk cId="230572328" sldId="575"/>
        </pc:sldMkLst>
        <pc:spChg chg="del mod">
          <ac:chgData name="Finch, Richard (WIM) Staff" userId="b975da87-0fc2-4a69-a393-4f0c930a1896" providerId="ADAL" clId="{EFB41C58-4C7E-46D2-9919-56FEFFFB30B2}" dt="2026-06-25T14:02:37.090" v="538" actId="478"/>
          <ac:spMkLst>
            <pc:docMk/>
            <pc:sldMk cId="230572328" sldId="575"/>
            <ac:spMk id="2" creationId="{EA911F1F-751E-DA4F-0D62-3D5787329DAE}"/>
          </ac:spMkLst>
        </pc:spChg>
        <pc:spChg chg="mod">
          <ac:chgData name="Finch, Richard (WIM) Staff" userId="b975da87-0fc2-4a69-a393-4f0c930a1896" providerId="ADAL" clId="{EFB41C58-4C7E-46D2-9919-56FEFFFB30B2}" dt="2026-06-25T14:03:04.582" v="541" actId="20577"/>
          <ac:spMkLst>
            <pc:docMk/>
            <pc:sldMk cId="230572328" sldId="575"/>
            <ac:spMk id="3" creationId="{82532A3C-59FD-06FE-2F4A-B07F45F83C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DCE667-0E8B-4020-B798-9F540ACF8A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FE84B-4CF5-479A-98FA-101E6C9224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9E17-B59A-4F61-B8D2-5B4F41E1978D}" type="datetime1">
              <a:rPr lang="en-GB" smtClean="0"/>
              <a:t>25/06/2026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71FFA-2EDD-435F-95BB-D4913CE52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549EF-DEA6-491C-B092-AD1829A0E2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C7C88-02FC-450C-BC0C-36A3D372F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669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E95BD-28DC-4C06-ABE7-D1DD6658916C}" type="datetime1">
              <a:rPr lang="en-GB" smtClean="0"/>
              <a:pPr/>
              <a:t>25/06/2026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0C6A29-4676-420C-BBE3-ACC2B80F64D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Economics is concerned with scarcity.  If something is not scarce, there is no economic problem.</a:t>
            </a:r>
          </a:p>
          <a:p>
            <a:r>
              <a:rPr lang="en-GB"/>
              <a:t>Scarcity means there is a shortage and hence a choice must be made.</a:t>
            </a:r>
          </a:p>
          <a:p>
            <a:r>
              <a:rPr lang="en-GB"/>
              <a:t>Economics looks at how to optimise those choices to maximise welfare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3181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Economics is concerned with scarcity.  If something is not scarce, there is no economic problem.</a:t>
            </a:r>
          </a:p>
          <a:p>
            <a:r>
              <a:rPr lang="en-GB"/>
              <a:t>Scarcity means there is a shortage and hence a choice must be made.</a:t>
            </a:r>
          </a:p>
          <a:p>
            <a:r>
              <a:rPr lang="en-GB"/>
              <a:t>Economics looks at how to optimise those choices to maximise welfare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D6A76-C7C8-41EB-A6CA-01F23E38E8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90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BE9BA-8BA8-7C4D-BE46-03EC31B095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1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rtlCol="0"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 rtlCol="0"/>
          <a:lstStyle>
            <a:lvl1pPr algn="l">
              <a:defRPr>
                <a:latin typeface="+mn-lt"/>
              </a:defRPr>
            </a:lvl1pPr>
          </a:lstStyle>
          <a:p>
            <a:pPr algn="l"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 rtlCol="0"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rtlCol="0"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/>
              <a:pPr rtl="0"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bc.co.uk/news/articles/cwy22rddy5no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m/macroeconomics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D833-B6B2-42F0-91D6-50DC5EB46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F6B09-E9AB-4E76-A178-9DD77E58A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June Year 11 into Year 12</a:t>
            </a:r>
          </a:p>
        </p:txBody>
      </p:sp>
    </p:spTree>
    <p:extLst>
      <p:ext uri="{BB962C8B-B14F-4D97-AF65-F5344CB8AC3E}">
        <p14:creationId xmlns:p14="http://schemas.microsoft.com/office/powerpoint/2010/main" val="3646835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2A3C-59FD-06FE-2F4A-B07F45F83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/>
              <a:t>Summer </a:t>
            </a:r>
            <a:r>
              <a:rPr lang="en-GB" sz="6000"/>
              <a:t>work tasks</a:t>
            </a:r>
            <a:endParaRPr lang="en-GB" sz="6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64858-AAB3-3AA4-ECA0-65867016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28BA3-2606-7032-8F20-09E932B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3DAD3-101C-E95C-E131-1D4A4D5B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10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69044-E58E-1DBE-780E-CFFBF4F0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678" y="931941"/>
            <a:ext cx="9829799" cy="12192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is Economics?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C2ACC-026F-5B2B-C867-38D9CA58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259" y="2204865"/>
            <a:ext cx="10118357" cy="4187825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/>
              <a:t>Economics is </a:t>
            </a:r>
            <a:r>
              <a:rPr lang="en-GB" sz="3600" b="1" dirty="0"/>
              <a:t>the study of scarcity and choice</a:t>
            </a: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58CC3F-1829-AE5C-8CA8-E81DFD519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88" y="3212976"/>
            <a:ext cx="5025149" cy="3019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0BAC3-CA78-72C5-5815-657D4D837F9B}"/>
              </a:ext>
            </a:extLst>
          </p:cNvPr>
          <p:cNvSpPr txBox="1"/>
          <p:nvPr/>
        </p:nvSpPr>
        <p:spPr>
          <a:xfrm>
            <a:off x="6633621" y="3291386"/>
            <a:ext cx="50251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E78F0"/>
                </a:solidFill>
              </a:rPr>
              <a:t>What to produce?</a:t>
            </a:r>
          </a:p>
          <a:p>
            <a:endParaRPr lang="en-GB" sz="3600" b="1" dirty="0">
              <a:solidFill>
                <a:srgbClr val="4E78F0"/>
              </a:solidFill>
            </a:endParaRPr>
          </a:p>
          <a:p>
            <a:r>
              <a:rPr lang="en-GB" sz="3600" b="1" dirty="0">
                <a:solidFill>
                  <a:srgbClr val="4E78F0"/>
                </a:solidFill>
              </a:rPr>
              <a:t>How to produce? </a:t>
            </a:r>
          </a:p>
          <a:p>
            <a:endParaRPr lang="en-GB" sz="3600" b="1" dirty="0">
              <a:solidFill>
                <a:srgbClr val="4E78F0"/>
              </a:solidFill>
            </a:endParaRPr>
          </a:p>
          <a:p>
            <a:r>
              <a:rPr lang="en-GB" sz="3600" b="1" dirty="0">
                <a:solidFill>
                  <a:srgbClr val="4E78F0"/>
                </a:solidFill>
              </a:rPr>
              <a:t>For whom to produce?</a:t>
            </a:r>
          </a:p>
        </p:txBody>
      </p:sp>
    </p:spTree>
    <p:extLst>
      <p:ext uri="{BB962C8B-B14F-4D97-AF65-F5344CB8AC3E}">
        <p14:creationId xmlns:p14="http://schemas.microsoft.com/office/powerpoint/2010/main" val="295701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B2C6-2067-42D3-AB68-656AB12D1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Food for thought?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64C8F-EAA4-45F5-9844-FD488B49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640" y="1581912"/>
            <a:ext cx="9829800" cy="4434840"/>
          </a:xfrm>
        </p:spPr>
        <p:txBody>
          <a:bodyPr>
            <a:normAutofit/>
          </a:bodyPr>
          <a:lstStyle/>
          <a:p>
            <a:pPr fontAlgn="base"/>
            <a:r>
              <a:rPr lang="en-GB" sz="3600" dirty="0">
                <a:effectLst/>
              </a:rPr>
              <a:t>Why do some jobs, like being a professional footballer, pay so much more than others, like being a teacher?</a:t>
            </a:r>
          </a:p>
          <a:p>
            <a:pPr fontAlgn="base"/>
            <a:r>
              <a:rPr lang="en-GB" sz="3600" dirty="0">
                <a:effectLst/>
              </a:rPr>
              <a:t>How might the rise of artificial intelligence affect job opportunities and wages in different industries?</a:t>
            </a:r>
          </a:p>
          <a:p>
            <a:pPr fontAlgn="base"/>
            <a:r>
              <a:rPr lang="en-GB" sz="3600" dirty="0"/>
              <a:t>Should governments prioritise economic growth over income inequality?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6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3C11C-C76F-40D0-BEFA-A5D744D8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2D513-224D-468E-9A1F-CEAFDDC19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38912" y="1545337"/>
            <a:ext cx="5504688" cy="405079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GB" sz="2800" dirty="0"/>
              <a:t>Microeconomics studies how individual consumers, households, and businesses make decisions to </a:t>
            </a:r>
            <a:r>
              <a:rPr lang="en-GB" sz="2800" dirty="0">
                <a:highlight>
                  <a:srgbClr val="FFFF00"/>
                </a:highlight>
              </a:rPr>
              <a:t>allocate scarce resources</a:t>
            </a:r>
            <a:r>
              <a:rPr lang="en-GB" sz="2800" dirty="0"/>
              <a:t>, focusing on how these choices interact to determine prices, supply, and demand in specific markets.</a:t>
            </a:r>
            <a:endParaRPr lang="en-GB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6146" name="Picture 2" descr="Image result for decisions">
            <a:extLst>
              <a:ext uri="{FF2B5EF4-FFF2-40B4-BE49-F238E27FC236}">
                <a16:creationId xmlns:a16="http://schemas.microsoft.com/office/drawing/2014/main" id="{E46CF5ED-3C13-42C3-BEC0-EFCD30DA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780" y="1403498"/>
            <a:ext cx="5815286" cy="385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6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49362B-2C4D-48F8-8845-DB6634F5545D}"/>
              </a:ext>
            </a:extLst>
          </p:cNvPr>
          <p:cNvSpPr txBox="1"/>
          <p:nvPr/>
        </p:nvSpPr>
        <p:spPr>
          <a:xfrm>
            <a:off x="825623" y="4017780"/>
            <a:ext cx="9774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Why the changes in the price of petrol?</a:t>
            </a:r>
          </a:p>
          <a:p>
            <a:r>
              <a:rPr lang="en-GB" sz="3200" dirty="0"/>
              <a:t>How might these changes affect consumer decisions?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FB3CB-737C-DB96-9317-E8E2EE31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6" y="281073"/>
            <a:ext cx="7836930" cy="335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8FFCD1-F9F8-4DB7-ABD7-B660FD2B4785}"/>
              </a:ext>
            </a:extLst>
          </p:cNvPr>
          <p:cNvSpPr txBox="1">
            <a:spLocks/>
          </p:cNvSpPr>
          <p:nvPr/>
        </p:nvSpPr>
        <p:spPr>
          <a:xfrm>
            <a:off x="6789233" y="753713"/>
            <a:ext cx="3231472" cy="57241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+mj-cs"/>
              </a:defRPr>
            </a:lvl1pPr>
          </a:lstStyle>
          <a:p>
            <a:r>
              <a:rPr lang="en-GB" dirty="0"/>
              <a:t>The company's shares </a:t>
            </a:r>
            <a:r>
              <a:rPr lang="en-GB" b="1" dirty="0">
                <a:hlinkClick r:id="rId2"/>
              </a:rPr>
              <a:t>plunged by 8% the day after the Luce was unveiled</a:t>
            </a:r>
            <a:r>
              <a:rPr lang="en-GB" dirty="0"/>
              <a:t>.</a:t>
            </a:r>
          </a:p>
          <a:p>
            <a:endParaRPr lang="en-GB" sz="3200" dirty="0"/>
          </a:p>
          <a:p>
            <a:r>
              <a:rPr lang="en-GB" sz="3200" dirty="0"/>
              <a:t>How might this impact Ferrari’s business?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5D561-9DA3-752E-39E4-0568184A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12" y="480537"/>
            <a:ext cx="5219968" cy="53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6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824" y="535170"/>
            <a:ext cx="7200900" cy="647476"/>
          </a:xfrm>
        </p:spPr>
        <p:txBody>
          <a:bodyPr>
            <a:normAutofit fontScale="90000"/>
          </a:bodyPr>
          <a:lstStyle/>
          <a:p>
            <a:r>
              <a:rPr lang="en-GB"/>
              <a:t>Macroeconomics: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E0EA7-9685-4D11-8876-201976ECD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8324020" cy="3859742"/>
          </a:xfrm>
        </p:spPr>
        <p:txBody>
          <a:bodyPr/>
          <a:lstStyle/>
          <a:p>
            <a:r>
              <a:rPr lang="en-GB" dirty="0"/>
              <a:t>Macroeconomics is the branch of economics that studies the behaviour of an entire economy, focusing on broad, large-scale factors such as </a:t>
            </a:r>
            <a:r>
              <a:rPr lang="en-GB" dirty="0">
                <a:hlinkClick r:id="rId3"/>
              </a:rPr>
              <a:t>Gross Domestic Product (GDP)</a:t>
            </a:r>
            <a:r>
              <a:rPr lang="en-GB" dirty="0"/>
              <a:t>, inflation, and unemployment</a:t>
            </a:r>
          </a:p>
        </p:txBody>
      </p:sp>
    </p:spTree>
    <p:extLst>
      <p:ext uri="{BB962C8B-B14F-4D97-AF65-F5344CB8AC3E}">
        <p14:creationId xmlns:p14="http://schemas.microsoft.com/office/powerpoint/2010/main" val="88857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523F26-FFB7-094C-DB93-9E73A2B6A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14" y="1565235"/>
            <a:ext cx="6950634" cy="41297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182D94-D3F3-9DA6-81EB-BC791B293DA1}"/>
              </a:ext>
            </a:extLst>
          </p:cNvPr>
          <p:cNvSpPr txBox="1"/>
          <p:nvPr/>
        </p:nvSpPr>
        <p:spPr>
          <a:xfrm>
            <a:off x="694389" y="39621"/>
            <a:ext cx="875136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>
              <a:solidFill>
                <a:srgbClr val="0B0C0C"/>
              </a:solidFill>
              <a:latin typeface="GDS Transport"/>
            </a:endParaRPr>
          </a:p>
          <a:p>
            <a:r>
              <a:rPr lang="en-GB" sz="2800" b="1" i="0">
                <a:solidFill>
                  <a:srgbClr val="0B0C0C"/>
                </a:solidFill>
                <a:effectLst/>
                <a:latin typeface="GDS Transport"/>
              </a:rPr>
              <a:t>If defence spending were to double, what (if anything) would you cut and why? </a:t>
            </a:r>
          </a:p>
          <a:p>
            <a:endParaRPr lang="en-GB">
              <a:solidFill>
                <a:srgbClr val="0B0C0C"/>
              </a:solidFill>
              <a:latin typeface="GDS Transport"/>
            </a:endParaRPr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2F067-6DD5-1FE7-9BBB-16728A6A2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666" y="932173"/>
            <a:ext cx="2449545" cy="23033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4376A1-2D4F-ADF7-6145-3F1F451B72F8}"/>
              </a:ext>
            </a:extLst>
          </p:cNvPr>
          <p:cNvSpPr txBox="1"/>
          <p:nvPr/>
        </p:nvSpPr>
        <p:spPr>
          <a:xfrm>
            <a:off x="5855133" y="3344361"/>
            <a:ext cx="4831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e.g. Pensions and unemployment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4BEB31-FA93-965F-DD9A-430612129C3D}"/>
              </a:ext>
            </a:extLst>
          </p:cNvPr>
          <p:cNvSpPr txBox="1"/>
          <p:nvPr/>
        </p:nvSpPr>
        <p:spPr>
          <a:xfrm>
            <a:off x="6894104" y="4427344"/>
            <a:ext cx="291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e.g. adults with disabilities or those with mental health issues</a:t>
            </a:r>
          </a:p>
        </p:txBody>
      </p:sp>
    </p:spTree>
    <p:extLst>
      <p:ext uri="{BB962C8B-B14F-4D97-AF65-F5344CB8AC3E}">
        <p14:creationId xmlns:p14="http://schemas.microsoft.com/office/powerpoint/2010/main" val="306253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1584629" y="588791"/>
            <a:ext cx="7127875" cy="94011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altLang="en-US" dirty="0">
                <a:latin typeface="Cambria" panose="02040503050406030204" pitchFamily="18" charset="0"/>
                <a:ea typeface="Cambria" panose="02040503050406030204" pitchFamily="18" charset="0"/>
                <a:cs typeface="Myriad Pro" pitchFamily="34" charset="0"/>
              </a:rPr>
              <a:t>Course Overview</a:t>
            </a:r>
            <a:endParaRPr lang="en-US" altLang="en-US" dirty="0">
              <a:latin typeface="Verdana" pitchFamily="34" charset="0"/>
              <a:ea typeface="MS PGothic" pitchFamily="34" charset="-128"/>
              <a:cs typeface="Myriad Pro" pitchFamily="34" charset="0"/>
            </a:endParaRPr>
          </a:p>
        </p:txBody>
      </p:sp>
      <p:sp>
        <p:nvSpPr>
          <p:cNvPr id="7170" name="Content Placeholder 4"/>
          <p:cNvSpPr>
            <a:spLocks noGrp="1"/>
          </p:cNvSpPr>
          <p:nvPr>
            <p:ph idx="1"/>
          </p:nvPr>
        </p:nvSpPr>
        <p:spPr>
          <a:xfrm>
            <a:off x="5932995" y="2295669"/>
            <a:ext cx="4423144" cy="1615925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rgbClr val="B35018"/>
                </a:solidFill>
                <a:latin typeface="Cambria" panose="02040503050406030204" pitchFamily="18" charset="0"/>
                <a:ea typeface="Cambria" panose="02040503050406030204" pitchFamily="18" charset="0"/>
                <a:cs typeface="Myriad Pro" charset="0"/>
              </a:rPr>
              <a:t>Theme 3: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how businesses compete and set prices, how the jobs market works and how competition can be encouraged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000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marL="182880" indent="-182880">
              <a:defRPr/>
            </a:pPr>
            <a:endParaRPr lang="en-US" sz="2000" dirty="0">
              <a:latin typeface="Verdana" pitchFamily="34" charset="0"/>
              <a:ea typeface="MS PGothic" pitchFamily="34" charset="-128"/>
              <a:cs typeface="Myriad Pro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9282B8-97A8-4FA0-A145-E21384DE6FAC}"/>
              </a:ext>
            </a:extLst>
          </p:cNvPr>
          <p:cNvCxnSpPr/>
          <p:nvPr/>
        </p:nvCxnSpPr>
        <p:spPr>
          <a:xfrm>
            <a:off x="1896139" y="3955312"/>
            <a:ext cx="8460000" cy="0"/>
          </a:xfrm>
          <a:prstGeom prst="line">
            <a:avLst/>
          </a:prstGeom>
          <a:ln w="635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4F7B6EC-27AC-431E-97E4-91011425AB62}"/>
              </a:ext>
            </a:extLst>
          </p:cNvPr>
          <p:cNvSpPr txBox="1"/>
          <p:nvPr/>
        </p:nvSpPr>
        <p:spPr>
          <a:xfrm>
            <a:off x="1772066" y="1796865"/>
            <a:ext cx="33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MICROECONOMICS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F71957-CAF2-4EFF-9966-7BB06210E07D}"/>
              </a:ext>
            </a:extLst>
          </p:cNvPr>
          <p:cNvSpPr txBox="1"/>
          <p:nvPr/>
        </p:nvSpPr>
        <p:spPr>
          <a:xfrm>
            <a:off x="1779181" y="4241288"/>
            <a:ext cx="3381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MACROECONOMICS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1856AA-AEA9-482A-86F3-3D2D8B2D7324}"/>
              </a:ext>
            </a:extLst>
          </p:cNvPr>
          <p:cNvSpPr txBox="1"/>
          <p:nvPr/>
        </p:nvSpPr>
        <p:spPr>
          <a:xfrm>
            <a:off x="2055630" y="2280390"/>
            <a:ext cx="359380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35018"/>
                </a:solidFill>
                <a:latin typeface="Cambria" panose="02040503050406030204" pitchFamily="18" charset="0"/>
                <a:ea typeface="Cambria" panose="02040503050406030204" pitchFamily="18" charset="0"/>
                <a:cs typeface="Myriad Pro" charset="0"/>
              </a:rPr>
              <a:t>Theme 1: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how markets work and what happens when they don’t work so well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F50FE-314C-4369-A7A5-33E803C0D28C}"/>
              </a:ext>
            </a:extLst>
          </p:cNvPr>
          <p:cNvSpPr txBox="1"/>
          <p:nvPr/>
        </p:nvSpPr>
        <p:spPr>
          <a:xfrm>
            <a:off x="2055629" y="4715836"/>
            <a:ext cx="33811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35018"/>
                </a:solidFill>
                <a:latin typeface="Cambria" panose="02040503050406030204" pitchFamily="18" charset="0"/>
                <a:ea typeface="Cambria" panose="02040503050406030204" pitchFamily="18" charset="0"/>
                <a:cs typeface="Myriad Pro" charset="0"/>
              </a:rPr>
              <a:t>Theme 2: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Myriad Pro" charset="0"/>
              </a:rPr>
              <a:t> how we measure the health of the UK economy, and policies to improve welfare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60ACA9-6364-4AED-B000-D59B54C2C758}"/>
              </a:ext>
            </a:extLst>
          </p:cNvPr>
          <p:cNvSpPr txBox="1"/>
          <p:nvPr/>
        </p:nvSpPr>
        <p:spPr>
          <a:xfrm>
            <a:off x="5913484" y="4682600"/>
            <a:ext cx="43786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spcBef>
                <a:spcPct val="0"/>
              </a:spcBef>
              <a:defRPr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Myriad Pro" charset="0"/>
              </a:rPr>
              <a:t>	</a:t>
            </a:r>
            <a:r>
              <a:rPr lang="en-GB" sz="2400" dirty="0">
                <a:solidFill>
                  <a:srgbClr val="B35018"/>
                </a:solidFill>
                <a:latin typeface="Cambria" panose="02040503050406030204" pitchFamily="18" charset="0"/>
                <a:ea typeface="Cambria" panose="02040503050406030204" pitchFamily="18" charset="0"/>
                <a:cs typeface="Myriad Pro" charset="0"/>
              </a:rPr>
              <a:t>Theme 4: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Myriad Pro" charset="0"/>
              </a:rPr>
              <a:t> globalisation and  </a:t>
            </a: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international trade, how economies develop, financial markets and the public finances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2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  <p:bldP spid="6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.9|10.7|3.3|7.2"/>
</p:tagLst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38_TF78504181_Win32" id="{C0282433-D7EF-45DF-A8F6-65451AB0B295}" vid="{7A5F5F68-7204-400F-A78C-9EE75BE45B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EF148-1770-458F-8F5B-C3D0A278AA97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{A2813FE9-2F5C-4D55-A5B6-8713A776EBE6}tf78504181_win32</Template>
  <TotalTime>78</TotalTime>
  <Words>408</Words>
  <Application>Microsoft Office PowerPoint</Application>
  <PresentationFormat>Widescreen</PresentationFormat>
  <Paragraphs>46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Calibri</vt:lpstr>
      <vt:lpstr>Cambria</vt:lpstr>
      <vt:lpstr>GDS Transport</vt:lpstr>
      <vt:lpstr>Tw Cen MT</vt:lpstr>
      <vt:lpstr>Verdana</vt:lpstr>
      <vt:lpstr>ShapesVTI</vt:lpstr>
      <vt:lpstr>Economics</vt:lpstr>
      <vt:lpstr>What is Economics? </vt:lpstr>
      <vt:lpstr>Food for thought?</vt:lpstr>
      <vt:lpstr>Microeconomics</vt:lpstr>
      <vt:lpstr>PowerPoint Presentation</vt:lpstr>
      <vt:lpstr>PowerPoint Presentation</vt:lpstr>
      <vt:lpstr>Macroeconomics:</vt:lpstr>
      <vt:lpstr>PowerPoint Presentation</vt:lpstr>
      <vt:lpstr>Course Overview</vt:lpstr>
      <vt:lpstr>PowerPoint Presentation</vt:lpstr>
    </vt:vector>
  </TitlesOfParts>
  <Company>Girls Day School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Finch, Richard (WIM) Staff</dc:creator>
  <cp:lastModifiedBy>Finch, Richard (WIM) Staff</cp:lastModifiedBy>
  <cp:revision>2</cp:revision>
  <dcterms:created xsi:type="dcterms:W3CDTF">2025-06-19T08:49:11Z</dcterms:created>
  <dcterms:modified xsi:type="dcterms:W3CDTF">2026-06-25T14:03:07Z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